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nva Sans" panose="020B0604020202020204" charset="0"/>
      <p:regular r:id="rId23"/>
    </p:embeddedFont>
    <p:embeddedFont>
      <p:font typeface="Canva Sans Bold" panose="020B0604020202020204" charset="0"/>
      <p:regular r:id="rId24"/>
    </p:embeddedFont>
    <p:embeddedFont>
      <p:font typeface="DM Sans Bold" panose="020B0604020202020204" charset="0"/>
      <p:regular r:id="rId25"/>
    </p:embeddedFont>
    <p:embeddedFont>
      <p:font typeface="Fira Sans Medium" panose="020B0603050000020004" pitchFamily="34" charset="0"/>
      <p:regular r:id="rId26"/>
    </p:embeddedFont>
    <p:embeddedFont>
      <p:font typeface="Gill Sans MT" panose="020B0502020104020203" pitchFamily="34" charset="0"/>
      <p:regular r:id="rId27"/>
      <p:bold r:id="rId28"/>
      <p:italic r:id="rId29"/>
      <p:boldItalic r:id="rId30"/>
    </p:embeddedFont>
    <p:embeddedFont>
      <p:font typeface="League Spartan" panose="020B0604020202020204" charset="0"/>
      <p:regular r:id="rId31"/>
    </p:embeddedFont>
    <p:embeddedFont>
      <p:font typeface="Libre Baskerville" panose="02000000000000000000" pitchFamily="2" charset="0"/>
      <p:regular r:id="rId32"/>
    </p:embeddedFont>
    <p:embeddedFont>
      <p:font typeface="Montserrat" panose="00000500000000000000" pitchFamily="2" charset="0"/>
      <p:regular r:id="rId33"/>
    </p:embeddedFont>
    <p:embeddedFont>
      <p:font typeface="Montserrat Bold" panose="00000800000000000000" charset="0"/>
      <p:regular r:id="rId34"/>
    </p:embeddedFont>
    <p:embeddedFont>
      <p:font typeface="Montserrat Bold Italics" panose="020B0604020202020204" charset="0"/>
      <p:regular r:id="rId35"/>
    </p:embeddedFont>
    <p:embeddedFont>
      <p:font typeface="Montserrat Extra-Bold" panose="020B0604020202020204" charset="0"/>
      <p:regular r:id="rId36"/>
    </p:embeddedFont>
    <p:embeddedFont>
      <p:font typeface="Montserrat Extra-Bold Italics" panose="020B0604020202020204" charset="0"/>
      <p:regular r:id="rId37"/>
    </p:embeddedFont>
    <p:embeddedFont>
      <p:font typeface="Moontime" panose="020B0604020202020204" charset="0"/>
      <p:regular r:id="rId38"/>
    </p:embeddedFont>
    <p:embeddedFont>
      <p:font typeface="Telegraf Medium" panose="020B0604020202020204" charset="0"/>
      <p:regular r:id="rId39"/>
    </p:embeddedFont>
    <p:embeddedFont>
      <p:font typeface="TT Commons Pro" panose="020B0604020202020204" charset="0"/>
      <p:regular r:id="rId40"/>
    </p:embeddedFont>
    <p:embeddedFont>
      <p:font typeface="TT Commons Pro Bold" panose="020B0604020202020204" charset="0"/>
      <p:regular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22" autoAdjust="0"/>
  </p:normalViewPr>
  <p:slideViewPr>
    <p:cSldViewPr>
      <p:cViewPr varScale="1">
        <p:scale>
          <a:sx n="64" d="100"/>
          <a:sy n="64" d="100"/>
        </p:scale>
        <p:origin x="38"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US"/>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pPr/>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2134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7051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8866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70160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45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7041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7601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0350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7065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6032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4068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4/23/2023</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62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47.svg"/><Relationship Id="rId3" Type="http://schemas.openxmlformats.org/officeDocument/2006/relationships/image" Target="../media/image41.svg"/><Relationship Id="rId7" Type="http://schemas.openxmlformats.org/officeDocument/2006/relationships/image" Target="../media/image16.png"/><Relationship Id="rId12" Type="http://schemas.openxmlformats.org/officeDocument/2006/relationships/image" Target="../media/image46.png"/><Relationship Id="rId2" Type="http://schemas.openxmlformats.org/officeDocument/2006/relationships/image" Target="../media/image40.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45.svg"/><Relationship Id="rId5" Type="http://schemas.openxmlformats.org/officeDocument/2006/relationships/image" Target="../media/image27.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3.png"/><Relationship Id="rId1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hyperlink" Target="https://rikeshsharma.github.io/smartex/index.html" TargetMode="External"/><Relationship Id="rId4" Type="http://schemas.openxmlformats.org/officeDocument/2006/relationships/image" Target="../media/image57.sv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openxmlformats.org/officeDocument/2006/relationships/image" Target="../media/image23.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10" Type="http://schemas.openxmlformats.org/officeDocument/2006/relationships/image" Target="../media/image62.png"/><Relationship Id="rId4" Type="http://schemas.openxmlformats.org/officeDocument/2006/relationships/image" Target="../media/image3.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sv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74.jpeg"/><Relationship Id="rId10" Type="http://schemas.openxmlformats.org/officeDocument/2006/relationships/image" Target="../media/image79.jpeg"/><Relationship Id="rId4" Type="http://schemas.openxmlformats.org/officeDocument/2006/relationships/image" Target="../media/image73.jpeg"/><Relationship Id="rId9" Type="http://schemas.openxmlformats.org/officeDocument/2006/relationships/image" Target="../media/image78.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sv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svg"/><Relationship Id="rId7" Type="http://schemas.openxmlformats.org/officeDocument/2006/relationships/image" Target="../media/image17.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87" b="7937"/>
          <a:stretch>
            <a:fillRect/>
          </a:stretch>
        </p:blipFill>
        <p:spPr>
          <a:xfrm>
            <a:off x="0" y="0"/>
            <a:ext cx="18288000" cy="10287000"/>
          </a:xfrm>
          <a:prstGeom prst="rect">
            <a:avLst/>
          </a:prstGeom>
        </p:spPr>
      </p:pic>
      <p:sp>
        <p:nvSpPr>
          <p:cNvPr id="3" name="AutoShape 3"/>
          <p:cNvSpPr/>
          <p:nvPr/>
        </p:nvSpPr>
        <p:spPr>
          <a:xfrm rot="-7020778">
            <a:off x="-7086600" y="1630691"/>
            <a:ext cx="16230600" cy="10441156"/>
          </a:xfrm>
          <a:prstGeom prst="rect">
            <a:avLst/>
          </a:prstGeom>
          <a:solidFill>
            <a:srgbClr val="213559"/>
          </a:solidFill>
        </p:spPr>
      </p:sp>
      <p:sp>
        <p:nvSpPr>
          <p:cNvPr id="4" name="AutoShape 4"/>
          <p:cNvSpPr/>
          <p:nvPr/>
        </p:nvSpPr>
        <p:spPr>
          <a:xfrm rot="-7020778">
            <a:off x="-6735577" y="4064059"/>
            <a:ext cx="16230600" cy="10080501"/>
          </a:xfrm>
          <a:prstGeom prst="rect">
            <a:avLst/>
          </a:prstGeom>
          <a:solidFill>
            <a:srgbClr val="263F6B"/>
          </a:solidFill>
        </p:spPr>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88194" y="6851269"/>
            <a:ext cx="1783058" cy="295015"/>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76242" y="8956802"/>
            <a:ext cx="1783058" cy="295015"/>
          </a:xfrm>
          <a:prstGeom prst="rect">
            <a:avLst/>
          </a:prstGeom>
        </p:spPr>
      </p:pic>
      <p:pic>
        <p:nvPicPr>
          <p:cNvPr id="7" name="Picture 7"/>
          <p:cNvPicPr>
            <a:picLocks noChangeAspect="1"/>
          </p:cNvPicPr>
          <p:nvPr/>
        </p:nvPicPr>
        <p:blipFill>
          <a:blip r:embed="rId5"/>
          <a:srcRect l="7667" t="29086" r="6991" b="29086"/>
          <a:stretch>
            <a:fillRect/>
          </a:stretch>
        </p:blipFill>
        <p:spPr>
          <a:xfrm>
            <a:off x="488194" y="7501828"/>
            <a:ext cx="5786720" cy="1972975"/>
          </a:xfrm>
          <a:prstGeom prst="rect">
            <a:avLst/>
          </a:prstGeom>
        </p:spPr>
      </p:pic>
      <p:sp>
        <p:nvSpPr>
          <p:cNvPr id="8" name="TextBox 8"/>
          <p:cNvSpPr txBox="1"/>
          <p:nvPr/>
        </p:nvSpPr>
        <p:spPr>
          <a:xfrm>
            <a:off x="5882186" y="338402"/>
            <a:ext cx="10799778" cy="1828271"/>
          </a:xfrm>
          <a:prstGeom prst="rect">
            <a:avLst/>
          </a:prstGeom>
        </p:spPr>
        <p:txBody>
          <a:bodyPr lIns="0" tIns="0" rIns="0" bIns="0" rtlCol="0" anchor="t">
            <a:spAutoFit/>
          </a:bodyPr>
          <a:lstStyle/>
          <a:p>
            <a:pPr>
              <a:lnSpc>
                <a:spcPts val="13338"/>
              </a:lnSpc>
            </a:pPr>
            <a:r>
              <a:rPr lang="en-US" sz="14986" spc="-884">
                <a:solidFill>
                  <a:srgbClr val="706F2A"/>
                </a:solidFill>
                <a:latin typeface="Montserrat Extra-Bold"/>
              </a:rPr>
              <a:t>SMARTEX</a:t>
            </a:r>
          </a:p>
        </p:txBody>
      </p:sp>
      <p:sp>
        <p:nvSpPr>
          <p:cNvPr id="9" name="TextBox 9"/>
          <p:cNvSpPr txBox="1"/>
          <p:nvPr/>
        </p:nvSpPr>
        <p:spPr>
          <a:xfrm>
            <a:off x="634203" y="2986417"/>
            <a:ext cx="4608791" cy="2033892"/>
          </a:xfrm>
          <a:prstGeom prst="rect">
            <a:avLst/>
          </a:prstGeom>
        </p:spPr>
        <p:txBody>
          <a:bodyPr lIns="0" tIns="0" rIns="0" bIns="0" rtlCol="0" anchor="t">
            <a:spAutoFit/>
          </a:bodyPr>
          <a:lstStyle/>
          <a:p>
            <a:pPr algn="ctr">
              <a:lnSpc>
                <a:spcPts val="8120"/>
              </a:lnSpc>
            </a:pPr>
            <a:r>
              <a:rPr lang="en-US" sz="5800">
                <a:solidFill>
                  <a:srgbClr val="FF914D"/>
                </a:solidFill>
                <a:latin typeface="Canva Sans Bold"/>
              </a:rPr>
              <a:t>GROUP 16</a:t>
            </a:r>
          </a:p>
          <a:p>
            <a:pPr algn="ctr">
              <a:lnSpc>
                <a:spcPts val="8120"/>
              </a:lnSpc>
            </a:pPr>
            <a:r>
              <a:rPr lang="en-US" sz="5800">
                <a:solidFill>
                  <a:srgbClr val="FF914D"/>
                </a:solidFill>
                <a:latin typeface="Canva Sans Bold"/>
              </a:rPr>
              <a:t> BIT ENGINE</a:t>
            </a:r>
          </a:p>
        </p:txBody>
      </p:sp>
      <p:sp>
        <p:nvSpPr>
          <p:cNvPr id="10" name="TextBox 10"/>
          <p:cNvSpPr txBox="1"/>
          <p:nvPr/>
        </p:nvSpPr>
        <p:spPr>
          <a:xfrm>
            <a:off x="6274914" y="2099998"/>
            <a:ext cx="7692087" cy="629827"/>
          </a:xfrm>
          <a:prstGeom prst="rect">
            <a:avLst/>
          </a:prstGeom>
        </p:spPr>
        <p:txBody>
          <a:bodyPr lIns="0" tIns="0" rIns="0" bIns="0" rtlCol="0" anchor="t">
            <a:spAutoFit/>
          </a:bodyPr>
          <a:lstStyle/>
          <a:p>
            <a:pPr>
              <a:lnSpc>
                <a:spcPts val="5185"/>
              </a:lnSpc>
            </a:pPr>
            <a:r>
              <a:rPr lang="en-US" sz="3703">
                <a:solidFill>
                  <a:srgbClr val="706F2A"/>
                </a:solidFill>
                <a:latin typeface="Canva Sans Bold"/>
              </a:rPr>
              <a:t>security simplified</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TextBox 3"/>
          <p:cNvSpPr txBox="1"/>
          <p:nvPr/>
        </p:nvSpPr>
        <p:spPr>
          <a:xfrm>
            <a:off x="2474285" y="3790748"/>
            <a:ext cx="12917021" cy="1476748"/>
          </a:xfrm>
          <a:prstGeom prst="rect">
            <a:avLst/>
          </a:prstGeom>
        </p:spPr>
        <p:txBody>
          <a:bodyPr lIns="0" tIns="0" rIns="0" bIns="0" rtlCol="0" anchor="t">
            <a:spAutoFit/>
          </a:bodyPr>
          <a:lstStyle/>
          <a:p>
            <a:pPr>
              <a:lnSpc>
                <a:spcPts val="11038"/>
              </a:lnSpc>
            </a:pPr>
            <a:r>
              <a:rPr lang="en-US" sz="11263" spc="-664">
                <a:solidFill>
                  <a:srgbClr val="263F6B"/>
                </a:solidFill>
                <a:latin typeface="Montserrat Extra-Bold"/>
              </a:rPr>
              <a:t>IMPLEMENTATION</a:t>
            </a:r>
          </a:p>
        </p:txBody>
      </p:sp>
      <p:sp>
        <p:nvSpPr>
          <p:cNvPr id="4" name="AutoShape 4"/>
          <p:cNvSpPr/>
          <p:nvPr/>
        </p:nvSpPr>
        <p:spPr>
          <a:xfrm rot="-8231889">
            <a:off x="-10317646" y="6880272"/>
            <a:ext cx="16230600" cy="10129369"/>
          </a:xfrm>
          <a:prstGeom prst="rect">
            <a:avLst/>
          </a:prstGeom>
          <a:solidFill>
            <a:srgbClr val="213559"/>
          </a:solidFill>
        </p:spPr>
      </p:sp>
      <p:sp>
        <p:nvSpPr>
          <p:cNvPr id="5" name="AutoShape 5"/>
          <p:cNvSpPr/>
          <p:nvPr/>
        </p:nvSpPr>
        <p:spPr>
          <a:xfrm rot="-8231889">
            <a:off x="-10957104" y="7529010"/>
            <a:ext cx="16230600" cy="9955855"/>
          </a:xfrm>
          <a:prstGeom prst="rect">
            <a:avLst/>
          </a:prstGeom>
          <a:solidFill>
            <a:srgbClr val="263F6B"/>
          </a:solidFill>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1980" y="9258300"/>
            <a:ext cx="1783058" cy="29501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52893" y="7316416"/>
            <a:ext cx="2556816" cy="2575547"/>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8116" y="2052757"/>
            <a:ext cx="2556816" cy="2575547"/>
          </a:xfrm>
          <a:prstGeom prst="rect">
            <a:avLst/>
          </a:prstGeom>
        </p:spPr>
      </p:pic>
      <p:sp>
        <p:nvSpPr>
          <p:cNvPr id="9" name="AutoShape 9"/>
          <p:cNvSpPr/>
          <p:nvPr/>
        </p:nvSpPr>
        <p:spPr>
          <a:xfrm flipV="1">
            <a:off x="2634823" y="5662844"/>
            <a:ext cx="12456978" cy="38100"/>
          </a:xfrm>
          <a:prstGeom prst="line">
            <a:avLst/>
          </a:prstGeom>
          <a:ln w="76200" cap="flat">
            <a:solidFill>
              <a:srgbClr val="263F6B"/>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7000"/>
          </a:blip>
          <a:srcRect t="1763" b="1763"/>
          <a:stretch>
            <a:fillRect/>
          </a:stretch>
        </p:blipFill>
        <p:spPr>
          <a:xfrm>
            <a:off x="0" y="0"/>
            <a:ext cx="18288000" cy="10287000"/>
          </a:xfrm>
          <a:prstGeom prst="rect">
            <a:avLst/>
          </a:prstGeom>
        </p:spPr>
      </p:pic>
      <p:sp>
        <p:nvSpPr>
          <p:cNvPr id="3" name="AutoShape 3"/>
          <p:cNvSpPr/>
          <p:nvPr/>
        </p:nvSpPr>
        <p:spPr>
          <a:xfrm flipV="1">
            <a:off x="710589" y="9585930"/>
            <a:ext cx="16866811" cy="9525"/>
          </a:xfrm>
          <a:prstGeom prst="line">
            <a:avLst/>
          </a:prstGeom>
          <a:ln w="19050" cap="rnd">
            <a:solidFill>
              <a:srgbClr val="010101"/>
            </a:solidFill>
            <a:prstDash val="solid"/>
            <a:headEnd type="none" w="sm" len="sm"/>
            <a:tailEnd type="none" w="sm" len="sm"/>
          </a:ln>
        </p:spPr>
      </p:sp>
      <p:pic>
        <p:nvPicPr>
          <p:cNvPr id="4" name="Picture 4"/>
          <p:cNvPicPr>
            <a:picLocks noChangeAspect="1"/>
          </p:cNvPicPr>
          <p:nvPr/>
        </p:nvPicPr>
        <p:blipFill>
          <a:blip r:embed="rId3"/>
          <a:srcRect l="18775" t="7883" r="22284" b="12056"/>
          <a:stretch>
            <a:fillRect/>
          </a:stretch>
        </p:blipFill>
        <p:spPr>
          <a:xfrm>
            <a:off x="2504460" y="2707739"/>
            <a:ext cx="4916208" cy="3443251"/>
          </a:xfrm>
          <a:prstGeom prst="rect">
            <a:avLst/>
          </a:prstGeom>
        </p:spPr>
      </p:pic>
      <p:pic>
        <p:nvPicPr>
          <p:cNvPr id="5" name="Picture 5"/>
          <p:cNvPicPr>
            <a:picLocks noChangeAspect="1"/>
          </p:cNvPicPr>
          <p:nvPr/>
        </p:nvPicPr>
        <p:blipFill>
          <a:blip r:embed="rId4"/>
          <a:srcRect/>
          <a:stretch>
            <a:fillRect/>
          </a:stretch>
        </p:blipFill>
        <p:spPr>
          <a:xfrm>
            <a:off x="6983615" y="6896528"/>
            <a:ext cx="4599398" cy="2587161"/>
          </a:xfrm>
          <a:prstGeom prst="rect">
            <a:avLst/>
          </a:prstGeom>
        </p:spPr>
      </p:pic>
      <p:pic>
        <p:nvPicPr>
          <p:cNvPr id="6" name="Picture 6"/>
          <p:cNvPicPr>
            <a:picLocks noChangeAspect="1"/>
          </p:cNvPicPr>
          <p:nvPr/>
        </p:nvPicPr>
        <p:blipFill>
          <a:blip r:embed="rId5"/>
          <a:srcRect l="5392" r="8469"/>
          <a:stretch>
            <a:fillRect/>
          </a:stretch>
        </p:blipFill>
        <p:spPr>
          <a:xfrm>
            <a:off x="710584" y="4429364"/>
            <a:ext cx="1798175" cy="1670032"/>
          </a:xfrm>
          <a:prstGeom prst="rect">
            <a:avLst/>
          </a:prstGeom>
        </p:spPr>
      </p:pic>
      <p:pic>
        <p:nvPicPr>
          <p:cNvPr id="7" name="Picture 7"/>
          <p:cNvPicPr>
            <a:picLocks noChangeAspect="1"/>
          </p:cNvPicPr>
          <p:nvPr/>
        </p:nvPicPr>
        <p:blipFill>
          <a:blip r:embed="rId6"/>
          <a:srcRect l="3142"/>
          <a:stretch>
            <a:fillRect/>
          </a:stretch>
        </p:blipFill>
        <p:spPr>
          <a:xfrm>
            <a:off x="7420669" y="3657430"/>
            <a:ext cx="3451147" cy="1562968"/>
          </a:xfrm>
          <a:prstGeom prst="rect">
            <a:avLst/>
          </a:prstGeom>
        </p:spPr>
      </p:pic>
      <p:pic>
        <p:nvPicPr>
          <p:cNvPr id="8" name="Picture 8"/>
          <p:cNvPicPr>
            <a:picLocks noChangeAspect="1"/>
          </p:cNvPicPr>
          <p:nvPr/>
        </p:nvPicPr>
        <p:blipFill>
          <a:blip r:embed="rId7"/>
          <a:srcRect/>
          <a:stretch>
            <a:fillRect/>
          </a:stretch>
        </p:blipFill>
        <p:spPr>
          <a:xfrm>
            <a:off x="11051589" y="3007112"/>
            <a:ext cx="6998185" cy="3889416"/>
          </a:xfrm>
          <a:prstGeom prst="rect">
            <a:avLst/>
          </a:prstGeom>
        </p:spPr>
      </p:pic>
      <p:grpSp>
        <p:nvGrpSpPr>
          <p:cNvPr id="9" name="Group 9"/>
          <p:cNvGrpSpPr/>
          <p:nvPr/>
        </p:nvGrpSpPr>
        <p:grpSpPr>
          <a:xfrm>
            <a:off x="1169864" y="436219"/>
            <a:ext cx="15123805" cy="1960239"/>
            <a:chOff x="0" y="0"/>
            <a:chExt cx="20165073" cy="2613652"/>
          </a:xfrm>
        </p:grpSpPr>
        <p:sp>
          <p:nvSpPr>
            <p:cNvPr id="10" name="TextBox 10"/>
            <p:cNvSpPr txBox="1"/>
            <p:nvPr/>
          </p:nvSpPr>
          <p:spPr>
            <a:xfrm>
              <a:off x="0" y="76200"/>
              <a:ext cx="20165073" cy="1920260"/>
            </a:xfrm>
            <a:prstGeom prst="rect">
              <a:avLst/>
            </a:prstGeom>
          </p:spPr>
          <p:txBody>
            <a:bodyPr lIns="0" tIns="0" rIns="0" bIns="0" rtlCol="0" anchor="t">
              <a:spAutoFit/>
            </a:bodyPr>
            <a:lstStyle/>
            <a:p>
              <a:pPr algn="ctr">
                <a:lnSpc>
                  <a:spcPts val="9825"/>
                </a:lnSpc>
              </a:pPr>
              <a:r>
                <a:rPr lang="en-US" sz="9825" spc="-294">
                  <a:solidFill>
                    <a:srgbClr val="010101"/>
                  </a:solidFill>
                  <a:latin typeface="Telegraf Medium"/>
                </a:rPr>
                <a:t>Tools and Technologies </a:t>
              </a:r>
            </a:p>
          </p:txBody>
        </p:sp>
        <p:sp>
          <p:nvSpPr>
            <p:cNvPr id="11" name="TextBox 11"/>
            <p:cNvSpPr txBox="1"/>
            <p:nvPr/>
          </p:nvSpPr>
          <p:spPr>
            <a:xfrm>
              <a:off x="0" y="2157022"/>
              <a:ext cx="20165073" cy="456630"/>
            </a:xfrm>
            <a:prstGeom prst="rect">
              <a:avLst/>
            </a:prstGeom>
          </p:spPr>
          <p:txBody>
            <a:bodyPr lIns="0" tIns="0" rIns="0" bIns="0" rtlCol="0" anchor="t">
              <a:spAutoFit/>
            </a:bodyPr>
            <a:lstStyle/>
            <a:p>
              <a:pPr marL="0" lvl="0" indent="0">
                <a:lnSpc>
                  <a:spcPts val="2810"/>
                </a:lnSpc>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292464">
            <a:off x="16148032" y="1139828"/>
            <a:ext cx="2915037" cy="2029926"/>
          </a:xfrm>
          <a:prstGeom prst="rect">
            <a:avLst/>
          </a:prstGeom>
        </p:spPr>
      </p:pic>
      <p:grpSp>
        <p:nvGrpSpPr>
          <p:cNvPr id="3" name="Group 3"/>
          <p:cNvGrpSpPr/>
          <p:nvPr/>
        </p:nvGrpSpPr>
        <p:grpSpPr>
          <a:xfrm>
            <a:off x="3536386" y="6811257"/>
            <a:ext cx="6069926" cy="3131493"/>
            <a:chOff x="0" y="0"/>
            <a:chExt cx="8093234" cy="4175324"/>
          </a:xfrm>
        </p:grpSpPr>
        <p:pic>
          <p:nvPicPr>
            <p:cNvPr id="4" name="Picture 4"/>
            <p:cNvPicPr>
              <a:picLocks noChangeAspect="1"/>
            </p:cNvPicPr>
            <p:nvPr/>
          </p:nvPicPr>
          <p:blipFill>
            <a:blip r:embed="rId4"/>
            <a:srcRect l="8610" t="32301" r="14209" b="17628"/>
            <a:stretch>
              <a:fillRect/>
            </a:stretch>
          </p:blipFill>
          <p:spPr>
            <a:xfrm>
              <a:off x="0" y="165281"/>
              <a:ext cx="8093234" cy="4010043"/>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699596">
              <a:off x="7140459" y="135952"/>
              <a:ext cx="751697" cy="707962"/>
            </a:xfrm>
            <a:prstGeom prst="rect">
              <a:avLst/>
            </a:prstGeom>
          </p:spPr>
        </p:pic>
      </p:gr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2140" y="651874"/>
            <a:ext cx="1572705" cy="1997662"/>
          </a:xfrm>
          <a:prstGeom prst="rect">
            <a:avLst/>
          </a:prstGeom>
        </p:spPr>
      </p:pic>
      <p:grpSp>
        <p:nvGrpSpPr>
          <p:cNvPr id="7" name="Group 7"/>
          <p:cNvGrpSpPr>
            <a:grpSpLocks noChangeAspect="1"/>
          </p:cNvGrpSpPr>
          <p:nvPr/>
        </p:nvGrpSpPr>
        <p:grpSpPr>
          <a:xfrm>
            <a:off x="7436471" y="4428350"/>
            <a:ext cx="2169840" cy="2169840"/>
            <a:chOff x="0" y="0"/>
            <a:chExt cx="6350000" cy="6350000"/>
          </a:xfrm>
        </p:grpSpPr>
        <p:sp>
          <p:nvSpPr>
            <p:cNvPr id="8" name="Freeform 8"/>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9">
                <a:alphaModFix amt="84000"/>
              </a:blip>
              <a:stretch>
                <a:fillRect l="-56714" r="-28096"/>
              </a:stretch>
            </a:blipFill>
          </p:spPr>
        </p:sp>
        <p:sp>
          <p:nvSpPr>
            <p:cNvPr id="9" name="Freeform 9"/>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00000">
                <a:alpha val="83922"/>
              </a:srgbClr>
            </a:solidFill>
          </p:spPr>
        </p:sp>
      </p:grpSp>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098941">
            <a:off x="568444" y="7935907"/>
            <a:ext cx="1839919" cy="2340120"/>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4101907">
            <a:off x="4990233" y="1195023"/>
            <a:ext cx="828408" cy="692850"/>
          </a:xfrm>
          <a:prstGeom prst="rect">
            <a:avLst/>
          </a:prstGeom>
        </p:spPr>
      </p:pic>
      <p:grpSp>
        <p:nvGrpSpPr>
          <p:cNvPr id="12" name="Group 12"/>
          <p:cNvGrpSpPr/>
          <p:nvPr/>
        </p:nvGrpSpPr>
        <p:grpSpPr>
          <a:xfrm>
            <a:off x="10327803" y="3229953"/>
            <a:ext cx="6069926" cy="3131493"/>
            <a:chOff x="0" y="0"/>
            <a:chExt cx="8093234" cy="4175324"/>
          </a:xfrm>
        </p:grpSpPr>
        <p:pic>
          <p:nvPicPr>
            <p:cNvPr id="13" name="Picture 13"/>
            <p:cNvPicPr>
              <a:picLocks noChangeAspect="1"/>
            </p:cNvPicPr>
            <p:nvPr/>
          </p:nvPicPr>
          <p:blipFill>
            <a:blip r:embed="rId4"/>
            <a:srcRect l="8610" t="32301" r="14209" b="17628"/>
            <a:stretch>
              <a:fillRect/>
            </a:stretch>
          </p:blipFill>
          <p:spPr>
            <a:xfrm>
              <a:off x="0" y="165281"/>
              <a:ext cx="8093234" cy="4010043"/>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699596">
              <a:off x="7140459" y="135952"/>
              <a:ext cx="751697" cy="707962"/>
            </a:xfrm>
            <a:prstGeom prst="rect">
              <a:avLst/>
            </a:prstGeom>
          </p:spPr>
        </p:pic>
      </p:grpSp>
      <p:grpSp>
        <p:nvGrpSpPr>
          <p:cNvPr id="15" name="Group 15"/>
          <p:cNvGrpSpPr/>
          <p:nvPr/>
        </p:nvGrpSpPr>
        <p:grpSpPr>
          <a:xfrm>
            <a:off x="2369474" y="1028700"/>
            <a:ext cx="6069926" cy="3131493"/>
            <a:chOff x="0" y="0"/>
            <a:chExt cx="8093234" cy="4175324"/>
          </a:xfrm>
        </p:grpSpPr>
        <p:pic>
          <p:nvPicPr>
            <p:cNvPr id="16" name="Picture 16"/>
            <p:cNvPicPr>
              <a:picLocks noChangeAspect="1"/>
            </p:cNvPicPr>
            <p:nvPr/>
          </p:nvPicPr>
          <p:blipFill>
            <a:blip r:embed="rId4"/>
            <a:srcRect l="8610" t="32301" r="14209" b="17628"/>
            <a:stretch>
              <a:fillRect/>
            </a:stretch>
          </p:blipFill>
          <p:spPr>
            <a:xfrm>
              <a:off x="0" y="165281"/>
              <a:ext cx="8093234" cy="4010043"/>
            </a:xfrm>
            <a:prstGeom prst="rect">
              <a:avLst/>
            </a:prstGeom>
          </p:spPr>
        </p:pic>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699596">
              <a:off x="7140459" y="135952"/>
              <a:ext cx="751697" cy="707962"/>
            </a:xfrm>
            <a:prstGeom prst="rect">
              <a:avLst/>
            </a:prstGeom>
          </p:spPr>
        </p:pic>
      </p:grpSp>
      <p:pic>
        <p:nvPicPr>
          <p:cNvPr id="18" name="Picture 18"/>
          <p:cNvPicPr>
            <a:picLocks noChangeAspect="1"/>
          </p:cNvPicPr>
          <p:nvPr/>
        </p:nvPicPr>
        <p:blipFill>
          <a:blip r:embed="rId14"/>
          <a:srcRect/>
          <a:stretch>
            <a:fillRect/>
          </a:stretch>
        </p:blipFill>
        <p:spPr>
          <a:xfrm>
            <a:off x="1495409" y="4428350"/>
            <a:ext cx="4759051" cy="2322417"/>
          </a:xfrm>
          <a:prstGeom prst="rect">
            <a:avLst/>
          </a:prstGeom>
        </p:spPr>
      </p:pic>
      <p:pic>
        <p:nvPicPr>
          <p:cNvPr id="19" name="Picture 19"/>
          <p:cNvPicPr>
            <a:picLocks noChangeAspect="1"/>
          </p:cNvPicPr>
          <p:nvPr/>
        </p:nvPicPr>
        <p:blipFill>
          <a:blip r:embed="rId15"/>
          <a:srcRect t="2752" b="2752"/>
          <a:stretch>
            <a:fillRect/>
          </a:stretch>
        </p:blipFill>
        <p:spPr>
          <a:xfrm>
            <a:off x="10327803" y="6949791"/>
            <a:ext cx="3791060" cy="2992959"/>
          </a:xfrm>
          <a:prstGeom prst="rect">
            <a:avLst/>
          </a:prstGeom>
        </p:spPr>
      </p:pic>
      <p:pic>
        <p:nvPicPr>
          <p:cNvPr id="20" name="Picture 20"/>
          <p:cNvPicPr>
            <a:picLocks noChangeAspect="1"/>
          </p:cNvPicPr>
          <p:nvPr/>
        </p:nvPicPr>
        <p:blipFill>
          <a:blip r:embed="rId16"/>
          <a:srcRect l="1292" t="34384" b="4604"/>
          <a:stretch>
            <a:fillRect/>
          </a:stretch>
        </p:blipFill>
        <p:spPr>
          <a:xfrm>
            <a:off x="9324995" y="0"/>
            <a:ext cx="5116928" cy="3020403"/>
          </a:xfrm>
          <a:prstGeom prst="rect">
            <a:avLst/>
          </a:prstGeom>
        </p:spPr>
      </p:pic>
      <p:sp>
        <p:nvSpPr>
          <p:cNvPr id="21" name="TextBox 21"/>
          <p:cNvSpPr txBox="1"/>
          <p:nvPr/>
        </p:nvSpPr>
        <p:spPr>
          <a:xfrm>
            <a:off x="4069521" y="7338743"/>
            <a:ext cx="4369879" cy="2466340"/>
          </a:xfrm>
          <a:prstGeom prst="rect">
            <a:avLst/>
          </a:prstGeom>
        </p:spPr>
        <p:txBody>
          <a:bodyPr lIns="0" tIns="0" rIns="0" bIns="0" rtlCol="0" anchor="t">
            <a:spAutoFit/>
          </a:bodyPr>
          <a:lstStyle/>
          <a:p>
            <a:pPr marL="820414" lvl="1" indent="-410207" algn="ctr">
              <a:lnSpc>
                <a:spcPts val="4939"/>
              </a:lnSpc>
              <a:buFont typeface="Arial"/>
              <a:buChar char="•"/>
            </a:pPr>
            <a:r>
              <a:rPr lang="en-US" sz="3799" spc="75">
                <a:solidFill>
                  <a:srgbClr val="000000"/>
                </a:solidFill>
                <a:latin typeface="Montserrat Extra-Bold"/>
              </a:rPr>
              <a:t>Integration with existing manual entry-exit.</a:t>
            </a:r>
          </a:p>
        </p:txBody>
      </p:sp>
      <p:sp>
        <p:nvSpPr>
          <p:cNvPr id="22" name="TextBox 22"/>
          <p:cNvSpPr txBox="1"/>
          <p:nvPr/>
        </p:nvSpPr>
        <p:spPr>
          <a:xfrm>
            <a:off x="10187761" y="3853042"/>
            <a:ext cx="6069926" cy="1847215"/>
          </a:xfrm>
          <a:prstGeom prst="rect">
            <a:avLst/>
          </a:prstGeom>
        </p:spPr>
        <p:txBody>
          <a:bodyPr lIns="0" tIns="0" rIns="0" bIns="0" rtlCol="0" anchor="t">
            <a:spAutoFit/>
          </a:bodyPr>
          <a:lstStyle/>
          <a:p>
            <a:pPr marL="820414" lvl="1" indent="-410207" algn="ctr">
              <a:lnSpc>
                <a:spcPts val="4939"/>
              </a:lnSpc>
              <a:buFont typeface="Arial"/>
              <a:buChar char="•"/>
            </a:pPr>
            <a:r>
              <a:rPr lang="en-US" sz="3799" spc="75">
                <a:solidFill>
                  <a:srgbClr val="000000"/>
                </a:solidFill>
                <a:latin typeface="Montserrat Extra-Bold"/>
              </a:rPr>
              <a:t>Secure login and authentication mechanisms.</a:t>
            </a:r>
          </a:p>
        </p:txBody>
      </p:sp>
      <p:sp>
        <p:nvSpPr>
          <p:cNvPr id="23" name="TextBox 23"/>
          <p:cNvSpPr txBox="1"/>
          <p:nvPr/>
        </p:nvSpPr>
        <p:spPr>
          <a:xfrm>
            <a:off x="2244845" y="1503348"/>
            <a:ext cx="5770304" cy="2429510"/>
          </a:xfrm>
          <a:prstGeom prst="rect">
            <a:avLst/>
          </a:prstGeom>
        </p:spPr>
        <p:txBody>
          <a:bodyPr lIns="0" tIns="0" rIns="0" bIns="0" rtlCol="0" anchor="t">
            <a:spAutoFit/>
          </a:bodyPr>
          <a:lstStyle/>
          <a:p>
            <a:pPr marL="798825" lvl="1" indent="-399412" algn="ctr">
              <a:lnSpc>
                <a:spcPts val="4809"/>
              </a:lnSpc>
              <a:buFont typeface="Arial"/>
              <a:buChar char="•"/>
            </a:pPr>
            <a:r>
              <a:rPr lang="en-US" sz="3699" spc="73">
                <a:solidFill>
                  <a:srgbClr val="000000"/>
                </a:solidFill>
                <a:latin typeface="Montserrat Extra-Bold"/>
              </a:rPr>
              <a:t>Integration with bar code scanners and student card readers.</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Group 2"/>
          <p:cNvGrpSpPr/>
          <p:nvPr/>
        </p:nvGrpSpPr>
        <p:grpSpPr>
          <a:xfrm>
            <a:off x="453869" y="3505301"/>
            <a:ext cx="4626722" cy="1810294"/>
            <a:chOff x="0" y="0"/>
            <a:chExt cx="1687841" cy="660400"/>
          </a:xfrm>
        </p:grpSpPr>
        <p:sp>
          <p:nvSpPr>
            <p:cNvPr id="3" name="Freeform 3"/>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41B8D5"/>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08064" y="2927073"/>
            <a:ext cx="5724544" cy="572454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07239">
            <a:off x="10615758" y="7032352"/>
            <a:ext cx="1675183" cy="83131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07239" flipH="1" flipV="1">
            <a:off x="5441435" y="3963328"/>
            <a:ext cx="1675183" cy="831310"/>
          </a:xfrm>
          <a:prstGeom prst="rect">
            <a:avLst/>
          </a:prstGeom>
        </p:spPr>
      </p:pic>
      <p:sp>
        <p:nvSpPr>
          <p:cNvPr id="7" name="TextBox 7"/>
          <p:cNvSpPr txBox="1"/>
          <p:nvPr/>
        </p:nvSpPr>
        <p:spPr>
          <a:xfrm>
            <a:off x="6487322" y="5559221"/>
            <a:ext cx="4966028" cy="545974"/>
          </a:xfrm>
          <a:prstGeom prst="rect">
            <a:avLst/>
          </a:prstGeom>
        </p:spPr>
        <p:txBody>
          <a:bodyPr lIns="0" tIns="0" rIns="0" bIns="0" rtlCol="0" anchor="t">
            <a:spAutoFit/>
          </a:bodyPr>
          <a:lstStyle/>
          <a:p>
            <a:pPr algn="ctr">
              <a:lnSpc>
                <a:spcPts val="4116"/>
              </a:lnSpc>
            </a:pPr>
            <a:r>
              <a:rPr lang="en-US" sz="4200" spc="-247">
                <a:solidFill>
                  <a:srgbClr val="706F2A"/>
                </a:solidFill>
                <a:latin typeface="Montserrat Extra-Bold"/>
              </a:rPr>
              <a:t>IMPLEMENTATION</a:t>
            </a:r>
          </a:p>
        </p:txBody>
      </p:sp>
      <p:sp>
        <p:nvSpPr>
          <p:cNvPr id="8" name="TextBox 8"/>
          <p:cNvSpPr txBox="1"/>
          <p:nvPr/>
        </p:nvSpPr>
        <p:spPr>
          <a:xfrm>
            <a:off x="854737" y="3886467"/>
            <a:ext cx="3824986" cy="850900"/>
          </a:xfrm>
          <a:prstGeom prst="rect">
            <a:avLst/>
          </a:prstGeom>
        </p:spPr>
        <p:txBody>
          <a:bodyPr lIns="0" tIns="0" rIns="0" bIns="0" rtlCol="0" anchor="t">
            <a:spAutoFit/>
          </a:bodyPr>
          <a:lstStyle/>
          <a:p>
            <a:pPr algn="ctr">
              <a:lnSpc>
                <a:spcPts val="3499"/>
              </a:lnSpc>
            </a:pPr>
            <a:r>
              <a:rPr lang="en-US" sz="2499" spc="49">
                <a:solidFill>
                  <a:srgbClr val="212423"/>
                </a:solidFill>
                <a:latin typeface="Montserrat"/>
              </a:rPr>
              <a:t>Deployement and testing </a:t>
            </a:r>
          </a:p>
        </p:txBody>
      </p:sp>
      <p:sp>
        <p:nvSpPr>
          <p:cNvPr id="9" name="TextBox 9"/>
          <p:cNvSpPr txBox="1"/>
          <p:nvPr/>
        </p:nvSpPr>
        <p:spPr>
          <a:xfrm>
            <a:off x="7207133" y="9194543"/>
            <a:ext cx="3824986" cy="943717"/>
          </a:xfrm>
          <a:prstGeom prst="rect">
            <a:avLst/>
          </a:prstGeom>
        </p:spPr>
        <p:txBody>
          <a:bodyPr lIns="0" tIns="0" rIns="0" bIns="0" rtlCol="0" anchor="t">
            <a:spAutoFit/>
          </a:bodyPr>
          <a:lstStyle/>
          <a:p>
            <a:pPr algn="ctr">
              <a:lnSpc>
                <a:spcPts val="3824"/>
              </a:lnSpc>
            </a:pPr>
            <a:r>
              <a:rPr lang="en-US" sz="2941" spc="58">
                <a:solidFill>
                  <a:srgbClr val="706F2A"/>
                </a:solidFill>
                <a:latin typeface="Montserrat Extra-Bold"/>
              </a:rPr>
              <a:t>Geographical Location (IITK )</a:t>
            </a:r>
          </a:p>
        </p:txBody>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408218">
            <a:off x="10194527" y="4185082"/>
            <a:ext cx="1675183" cy="831310"/>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30146" flipH="1" flipV="1">
            <a:off x="5406309" y="7032352"/>
            <a:ext cx="1675183" cy="831310"/>
          </a:xfrm>
          <a:prstGeom prst="rect">
            <a:avLst/>
          </a:prstGeom>
        </p:spPr>
      </p:pic>
      <p:grpSp>
        <p:nvGrpSpPr>
          <p:cNvPr id="12" name="Group 12"/>
          <p:cNvGrpSpPr/>
          <p:nvPr/>
        </p:nvGrpSpPr>
        <p:grpSpPr>
          <a:xfrm>
            <a:off x="11965958" y="2927073"/>
            <a:ext cx="4626722" cy="1810294"/>
            <a:chOff x="0" y="0"/>
            <a:chExt cx="1687841" cy="660400"/>
          </a:xfrm>
        </p:grpSpPr>
        <p:sp>
          <p:nvSpPr>
            <p:cNvPr id="13" name="Freeform 13"/>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41B8D5"/>
            </a:solidFill>
          </p:spPr>
        </p:sp>
      </p:grpSp>
      <p:sp>
        <p:nvSpPr>
          <p:cNvPr id="14" name="TextBox 14"/>
          <p:cNvSpPr txBox="1"/>
          <p:nvPr/>
        </p:nvSpPr>
        <p:spPr>
          <a:xfrm>
            <a:off x="12231710" y="3387720"/>
            <a:ext cx="3824986" cy="850900"/>
          </a:xfrm>
          <a:prstGeom prst="rect">
            <a:avLst/>
          </a:prstGeom>
        </p:spPr>
        <p:txBody>
          <a:bodyPr lIns="0" tIns="0" rIns="0" bIns="0" rtlCol="0" anchor="t">
            <a:spAutoFit/>
          </a:bodyPr>
          <a:lstStyle/>
          <a:p>
            <a:pPr algn="ctr">
              <a:lnSpc>
                <a:spcPts val="3499"/>
              </a:lnSpc>
            </a:pPr>
            <a:r>
              <a:rPr lang="en-US" sz="2499" spc="49">
                <a:solidFill>
                  <a:srgbClr val="212423"/>
                </a:solidFill>
                <a:latin typeface="Montserrat"/>
              </a:rPr>
              <a:t>Design :Analyzing how to customize software </a:t>
            </a:r>
          </a:p>
        </p:txBody>
      </p:sp>
      <p:grpSp>
        <p:nvGrpSpPr>
          <p:cNvPr id="15" name="Group 15"/>
          <p:cNvGrpSpPr/>
          <p:nvPr/>
        </p:nvGrpSpPr>
        <p:grpSpPr>
          <a:xfrm>
            <a:off x="618038" y="7448006"/>
            <a:ext cx="4569910" cy="1810294"/>
            <a:chOff x="0" y="0"/>
            <a:chExt cx="1667116" cy="660400"/>
          </a:xfrm>
        </p:grpSpPr>
        <p:sp>
          <p:nvSpPr>
            <p:cNvPr id="16" name="Freeform 16"/>
            <p:cNvSpPr/>
            <p:nvPr/>
          </p:nvSpPr>
          <p:spPr>
            <a:xfrm>
              <a:off x="0" y="0"/>
              <a:ext cx="1667116" cy="660400"/>
            </a:xfrm>
            <a:custGeom>
              <a:avLst/>
              <a:gdLst/>
              <a:ahLst/>
              <a:cxnLst/>
              <a:rect l="l" t="t" r="r" b="b"/>
              <a:pathLst>
                <a:path w="1667116" h="660400">
                  <a:moveTo>
                    <a:pt x="1542655" y="660400"/>
                  </a:moveTo>
                  <a:lnTo>
                    <a:pt x="124460" y="660400"/>
                  </a:lnTo>
                  <a:cubicBezTo>
                    <a:pt x="55880" y="660400"/>
                    <a:pt x="0" y="604520"/>
                    <a:pt x="0" y="535940"/>
                  </a:cubicBezTo>
                  <a:lnTo>
                    <a:pt x="0" y="124460"/>
                  </a:lnTo>
                  <a:cubicBezTo>
                    <a:pt x="0" y="55880"/>
                    <a:pt x="55880" y="0"/>
                    <a:pt x="124460" y="0"/>
                  </a:cubicBezTo>
                  <a:lnTo>
                    <a:pt x="1542656" y="0"/>
                  </a:lnTo>
                  <a:cubicBezTo>
                    <a:pt x="1611236" y="0"/>
                    <a:pt x="1667116" y="55880"/>
                    <a:pt x="1667116" y="124460"/>
                  </a:cubicBezTo>
                  <a:lnTo>
                    <a:pt x="1667116" y="535940"/>
                  </a:lnTo>
                  <a:cubicBezTo>
                    <a:pt x="1667116" y="604520"/>
                    <a:pt x="1611236" y="660400"/>
                    <a:pt x="1542656" y="660400"/>
                  </a:cubicBezTo>
                  <a:close/>
                </a:path>
              </a:pathLst>
            </a:custGeom>
            <a:solidFill>
              <a:srgbClr val="41B8D5"/>
            </a:solidFill>
          </p:spPr>
        </p:sp>
      </p:grpSp>
      <p:sp>
        <p:nvSpPr>
          <p:cNvPr id="17" name="TextBox 17"/>
          <p:cNvSpPr txBox="1"/>
          <p:nvPr/>
        </p:nvSpPr>
        <p:spPr>
          <a:xfrm>
            <a:off x="1172462" y="7689578"/>
            <a:ext cx="3824986" cy="1289050"/>
          </a:xfrm>
          <a:prstGeom prst="rect">
            <a:avLst/>
          </a:prstGeom>
        </p:spPr>
        <p:txBody>
          <a:bodyPr lIns="0" tIns="0" rIns="0" bIns="0" rtlCol="0" anchor="t">
            <a:spAutoFit/>
          </a:bodyPr>
          <a:lstStyle/>
          <a:p>
            <a:pPr algn="ctr">
              <a:lnSpc>
                <a:spcPts val="3499"/>
              </a:lnSpc>
            </a:pPr>
            <a:r>
              <a:rPr lang="en-US" sz="2499" spc="49">
                <a:solidFill>
                  <a:srgbClr val="212423"/>
                </a:solidFill>
                <a:latin typeface="Montserrat"/>
              </a:rPr>
              <a:t>Supportive to users as it should be upgradable</a:t>
            </a:r>
          </a:p>
        </p:txBody>
      </p:sp>
      <p:grpSp>
        <p:nvGrpSpPr>
          <p:cNvPr id="18" name="Group 18"/>
          <p:cNvGrpSpPr/>
          <p:nvPr/>
        </p:nvGrpSpPr>
        <p:grpSpPr>
          <a:xfrm>
            <a:off x="12631760" y="7009856"/>
            <a:ext cx="4626722" cy="1810294"/>
            <a:chOff x="0" y="0"/>
            <a:chExt cx="1687841" cy="660400"/>
          </a:xfrm>
        </p:grpSpPr>
        <p:sp>
          <p:nvSpPr>
            <p:cNvPr id="19" name="Freeform 19"/>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41B8D5"/>
            </a:solidFill>
          </p:spPr>
        </p:sp>
      </p:grpSp>
      <p:sp>
        <p:nvSpPr>
          <p:cNvPr id="20" name="TextBox 20"/>
          <p:cNvSpPr txBox="1"/>
          <p:nvPr/>
        </p:nvSpPr>
        <p:spPr>
          <a:xfrm>
            <a:off x="13033446" y="7502253"/>
            <a:ext cx="3824986" cy="412750"/>
          </a:xfrm>
          <a:prstGeom prst="rect">
            <a:avLst/>
          </a:prstGeom>
        </p:spPr>
        <p:txBody>
          <a:bodyPr lIns="0" tIns="0" rIns="0" bIns="0" rtlCol="0" anchor="t">
            <a:spAutoFit/>
          </a:bodyPr>
          <a:lstStyle/>
          <a:p>
            <a:pPr algn="ctr">
              <a:lnSpc>
                <a:spcPts val="3499"/>
              </a:lnSpc>
            </a:pPr>
            <a:r>
              <a:rPr lang="en-US" sz="2499" spc="49">
                <a:solidFill>
                  <a:srgbClr val="212423"/>
                </a:solidFill>
                <a:latin typeface="Montserrat"/>
              </a:rPr>
              <a:t>Developement </a:t>
            </a:r>
          </a:p>
        </p:txBody>
      </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731761" flipH="1" flipV="1">
            <a:off x="7966950" y="2764513"/>
            <a:ext cx="1675183" cy="831310"/>
          </a:xfrm>
          <a:prstGeom prst="rect">
            <a:avLst/>
          </a:prstGeom>
        </p:spPr>
      </p:pic>
      <p:grpSp>
        <p:nvGrpSpPr>
          <p:cNvPr id="22" name="Group 22"/>
          <p:cNvGrpSpPr/>
          <p:nvPr/>
        </p:nvGrpSpPr>
        <p:grpSpPr>
          <a:xfrm>
            <a:off x="6279027" y="370651"/>
            <a:ext cx="4626722" cy="1810294"/>
            <a:chOff x="0" y="0"/>
            <a:chExt cx="1687841" cy="660400"/>
          </a:xfrm>
        </p:grpSpPr>
        <p:sp>
          <p:nvSpPr>
            <p:cNvPr id="23" name="Freeform 23"/>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41B8D5"/>
            </a:solidFill>
          </p:spPr>
        </p:sp>
      </p:grpSp>
      <p:sp>
        <p:nvSpPr>
          <p:cNvPr id="24" name="TextBox 24"/>
          <p:cNvSpPr txBox="1"/>
          <p:nvPr/>
        </p:nvSpPr>
        <p:spPr>
          <a:xfrm>
            <a:off x="6699740" y="825989"/>
            <a:ext cx="3785297" cy="851991"/>
          </a:xfrm>
          <a:prstGeom prst="rect">
            <a:avLst/>
          </a:prstGeom>
        </p:spPr>
        <p:txBody>
          <a:bodyPr lIns="0" tIns="0" rIns="0" bIns="0" rtlCol="0" anchor="t">
            <a:spAutoFit/>
          </a:bodyPr>
          <a:lstStyle/>
          <a:p>
            <a:pPr algn="ctr">
              <a:lnSpc>
                <a:spcPts val="3463"/>
              </a:lnSpc>
            </a:pPr>
            <a:r>
              <a:rPr lang="en-US" sz="2474" spc="49">
                <a:solidFill>
                  <a:srgbClr val="212423"/>
                </a:solidFill>
                <a:latin typeface="Montserrat"/>
              </a:rPr>
              <a:t>Discovery and  Planning </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p:nvPr/>
        </p:nvGrpSpPr>
        <p:grpSpPr>
          <a:xfrm>
            <a:off x="5462618" y="4448795"/>
            <a:ext cx="5568961" cy="5017167"/>
            <a:chOff x="0" y="0"/>
            <a:chExt cx="1466722" cy="1321394"/>
          </a:xfrm>
        </p:grpSpPr>
        <p:sp>
          <p:nvSpPr>
            <p:cNvPr id="3" name="Freeform 3"/>
            <p:cNvSpPr/>
            <p:nvPr/>
          </p:nvSpPr>
          <p:spPr>
            <a:xfrm>
              <a:off x="0" y="0"/>
              <a:ext cx="1466722" cy="1321394"/>
            </a:xfrm>
            <a:custGeom>
              <a:avLst/>
              <a:gdLst/>
              <a:ahLst/>
              <a:cxnLst/>
              <a:rect l="l" t="t" r="r" b="b"/>
              <a:pathLst>
                <a:path w="1466722" h="1321394">
                  <a:moveTo>
                    <a:pt x="0" y="0"/>
                  </a:moveTo>
                  <a:lnTo>
                    <a:pt x="1466722" y="0"/>
                  </a:lnTo>
                  <a:lnTo>
                    <a:pt x="1466722" y="1321394"/>
                  </a:lnTo>
                  <a:lnTo>
                    <a:pt x="0" y="1321394"/>
                  </a:lnTo>
                  <a:close/>
                </a:path>
              </a:pathLst>
            </a:custGeom>
            <a:solidFill>
              <a:srgbClr val="A5593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770375" y="4796147"/>
            <a:ext cx="4953446" cy="4322462"/>
            <a:chOff x="0" y="0"/>
            <a:chExt cx="6604595" cy="5763283"/>
          </a:xfrm>
        </p:grpSpPr>
        <p:pic>
          <p:nvPicPr>
            <p:cNvPr id="6" name="Picture 6"/>
            <p:cNvPicPr>
              <a:picLocks noChangeAspect="1"/>
            </p:cNvPicPr>
            <p:nvPr/>
          </p:nvPicPr>
          <p:blipFill>
            <a:blip r:embed="rId2"/>
            <a:srcRect l="11800" r="11800"/>
            <a:stretch>
              <a:fillRect/>
            </a:stretch>
          </p:blipFill>
          <p:spPr>
            <a:xfrm>
              <a:off x="0" y="0"/>
              <a:ext cx="6604595" cy="5763283"/>
            </a:xfrm>
            <a:prstGeom prst="rect">
              <a:avLst/>
            </a:prstGeom>
          </p:spPr>
        </p:pic>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93819" y="8073851"/>
            <a:ext cx="4275117" cy="4114800"/>
          </a:xfrm>
          <a:prstGeom prst="rect">
            <a:avLst/>
          </a:prstGeom>
        </p:spPr>
      </p:pic>
      <p:grpSp>
        <p:nvGrpSpPr>
          <p:cNvPr id="8" name="Group 8"/>
          <p:cNvGrpSpPr/>
          <p:nvPr/>
        </p:nvGrpSpPr>
        <p:grpSpPr>
          <a:xfrm>
            <a:off x="15506909" y="-911738"/>
            <a:ext cx="2398020" cy="2790423"/>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id="10" name="TextBox 10"/>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835210" y="1426302"/>
            <a:ext cx="2092033" cy="2489529"/>
            <a:chOff x="0" y="0"/>
            <a:chExt cx="683023" cy="812800"/>
          </a:xfrm>
        </p:grpSpPr>
        <p:sp>
          <p:nvSpPr>
            <p:cNvPr id="12" name="Freeform 12"/>
            <p:cNvSpPr/>
            <p:nvPr/>
          </p:nvSpPr>
          <p:spPr>
            <a:xfrm>
              <a:off x="0" y="0"/>
              <a:ext cx="683023" cy="812800"/>
            </a:xfrm>
            <a:custGeom>
              <a:avLst/>
              <a:gdLst/>
              <a:ahLst/>
              <a:cxnLst/>
              <a:rect l="l" t="t" r="r" b="b"/>
              <a:pathLst>
                <a:path w="683023" h="812800">
                  <a:moveTo>
                    <a:pt x="341511" y="0"/>
                  </a:moveTo>
                  <a:lnTo>
                    <a:pt x="683023" y="203200"/>
                  </a:lnTo>
                  <a:lnTo>
                    <a:pt x="683023" y="609600"/>
                  </a:lnTo>
                  <a:lnTo>
                    <a:pt x="341511" y="812800"/>
                  </a:lnTo>
                  <a:lnTo>
                    <a:pt x="0" y="609600"/>
                  </a:lnTo>
                  <a:lnTo>
                    <a:pt x="0" y="203200"/>
                  </a:lnTo>
                  <a:lnTo>
                    <a:pt x="341511" y="0"/>
                  </a:lnTo>
                  <a:close/>
                </a:path>
              </a:pathLst>
            </a:custGeom>
            <a:solidFill>
              <a:srgbClr val="000000"/>
            </a:solidFill>
          </p:spPr>
        </p:sp>
        <p:sp>
          <p:nvSpPr>
            <p:cNvPr id="13" name="TextBox 13"/>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594561" y="3915831"/>
            <a:ext cx="1152637" cy="1341250"/>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id="16" name="TextBox 16"/>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188020" y="476977"/>
            <a:ext cx="13554213" cy="949325"/>
          </a:xfrm>
          <a:prstGeom prst="rect">
            <a:avLst/>
          </a:prstGeom>
        </p:spPr>
        <p:txBody>
          <a:bodyPr lIns="0" tIns="0" rIns="0" bIns="0" rtlCol="0" anchor="t">
            <a:spAutoFit/>
          </a:bodyPr>
          <a:lstStyle/>
          <a:p>
            <a:pPr algn="ctr">
              <a:lnSpc>
                <a:spcPts val="7000"/>
              </a:lnSpc>
            </a:pPr>
            <a:r>
              <a:rPr lang="en-US" sz="7000">
                <a:solidFill>
                  <a:srgbClr val="000000"/>
                </a:solidFill>
                <a:latin typeface="Archivo Black Bold Italics"/>
              </a:rPr>
              <a:t>DEMONSTRATION TIME </a:t>
            </a:r>
          </a:p>
        </p:txBody>
      </p:sp>
      <p:sp>
        <p:nvSpPr>
          <p:cNvPr id="18" name="AutoShape 18"/>
          <p:cNvSpPr/>
          <p:nvPr/>
        </p:nvSpPr>
        <p:spPr>
          <a:xfrm>
            <a:off x="5088471" y="9792605"/>
            <a:ext cx="6566753" cy="0"/>
          </a:xfrm>
          <a:prstGeom prst="line">
            <a:avLst/>
          </a:prstGeom>
          <a:ln w="38100" cap="flat">
            <a:solidFill>
              <a:srgbClr val="000000"/>
            </a:solidFill>
            <a:prstDash val="solid"/>
            <a:headEnd type="none" w="sm" len="sm"/>
            <a:tailEnd type="none" w="sm" len="sm"/>
          </a:ln>
        </p:spPr>
      </p:sp>
      <p:sp>
        <p:nvSpPr>
          <p:cNvPr id="19" name="TextBox 19"/>
          <p:cNvSpPr txBox="1"/>
          <p:nvPr/>
        </p:nvSpPr>
        <p:spPr>
          <a:xfrm>
            <a:off x="762708" y="2059668"/>
            <a:ext cx="15218278" cy="1623696"/>
          </a:xfrm>
          <a:prstGeom prst="rect">
            <a:avLst/>
          </a:prstGeom>
        </p:spPr>
        <p:txBody>
          <a:bodyPr lIns="0" tIns="0" rIns="0" bIns="0" rtlCol="0" anchor="t">
            <a:spAutoFit/>
          </a:bodyPr>
          <a:lstStyle/>
          <a:p>
            <a:pPr algn="ctr">
              <a:lnSpc>
                <a:spcPts val="6579"/>
              </a:lnSpc>
            </a:pPr>
            <a:r>
              <a:rPr lang="en-US" sz="4699">
                <a:solidFill>
                  <a:srgbClr val="000000"/>
                </a:solidFill>
                <a:latin typeface="Canva Sans"/>
              </a:rPr>
              <a:t>WEB: </a:t>
            </a:r>
            <a:r>
              <a:rPr lang="en-US" sz="4699" u="sng">
                <a:solidFill>
                  <a:srgbClr val="000000"/>
                </a:solidFill>
                <a:latin typeface="Canva Sans"/>
                <a:hlinkClick r:id="rId5" tooltip="https://rikeshsharma.github.io/smartex/index.html"/>
              </a:rPr>
              <a:t>https://rikeshsharma.github.io/smartex/index.html</a:t>
            </a:r>
            <a:r>
              <a:rPr lang="en-US" sz="4699">
                <a:solidFill>
                  <a:srgbClr val="000000"/>
                </a:solidFill>
                <a:latin typeface="Canva Sans"/>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234" b="10234"/>
          <a:stretch>
            <a:fillRect/>
          </a:stretch>
        </p:blipFill>
        <p:spPr>
          <a:xfrm>
            <a:off x="0" y="0"/>
            <a:ext cx="18288000" cy="10287000"/>
          </a:xfrm>
          <a:prstGeom prst="rect">
            <a:avLst/>
          </a:prstGeom>
        </p:spPr>
      </p:pic>
      <p:sp>
        <p:nvSpPr>
          <p:cNvPr id="3" name="AutoShape 3"/>
          <p:cNvSpPr/>
          <p:nvPr/>
        </p:nvSpPr>
        <p:spPr>
          <a:xfrm rot="-1753206">
            <a:off x="3202258" y="2117183"/>
            <a:ext cx="25783492" cy="9586163"/>
          </a:xfrm>
          <a:prstGeom prst="rect">
            <a:avLst/>
          </a:prstGeom>
          <a:solidFill>
            <a:srgbClr val="545454">
              <a:alpha val="4706"/>
            </a:srgbClr>
          </a:solidFill>
        </p:spPr>
      </p:sp>
      <p:grpSp>
        <p:nvGrpSpPr>
          <p:cNvPr id="4" name="Group 4"/>
          <p:cNvGrpSpPr>
            <a:grpSpLocks noChangeAspect="1"/>
          </p:cNvGrpSpPr>
          <p:nvPr/>
        </p:nvGrpSpPr>
        <p:grpSpPr>
          <a:xfrm>
            <a:off x="11778442" y="3791631"/>
            <a:ext cx="7046341" cy="7046313"/>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99" r="-24999"/>
              </a:stretch>
            </a:blip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76242" y="8852422"/>
            <a:ext cx="1783058" cy="295015"/>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83532" y="483532"/>
            <a:ext cx="1783058" cy="295015"/>
          </a:xfrm>
          <a:prstGeom prst="rect">
            <a:avLst/>
          </a:prstGeom>
        </p:spPr>
      </p:pic>
      <p:pic>
        <p:nvPicPr>
          <p:cNvPr id="8" name="Picture 8"/>
          <p:cNvPicPr>
            <a:picLocks noChangeAspect="1"/>
          </p:cNvPicPr>
          <p:nvPr/>
        </p:nvPicPr>
        <p:blipFill>
          <a:blip r:embed="rId8"/>
          <a:srcRect l="4822" t="18044" b="4601"/>
          <a:stretch>
            <a:fillRect/>
          </a:stretch>
        </p:blipFill>
        <p:spPr>
          <a:xfrm>
            <a:off x="1028700" y="6353259"/>
            <a:ext cx="6665816" cy="3385977"/>
          </a:xfrm>
          <a:prstGeom prst="rect">
            <a:avLst/>
          </a:prstGeom>
        </p:spPr>
      </p:pic>
      <p:pic>
        <p:nvPicPr>
          <p:cNvPr id="9" name="Picture 9"/>
          <p:cNvPicPr>
            <a:picLocks noChangeAspect="1"/>
          </p:cNvPicPr>
          <p:nvPr/>
        </p:nvPicPr>
        <p:blipFill>
          <a:blip r:embed="rId9"/>
          <a:srcRect l="6144"/>
          <a:stretch>
            <a:fillRect/>
          </a:stretch>
        </p:blipFill>
        <p:spPr>
          <a:xfrm>
            <a:off x="14632145" y="88906"/>
            <a:ext cx="3655855" cy="2921387"/>
          </a:xfrm>
          <a:prstGeom prst="rect">
            <a:avLst/>
          </a:prstGeom>
        </p:spPr>
      </p:pic>
      <p:pic>
        <p:nvPicPr>
          <p:cNvPr id="10" name="Picture 10"/>
          <p:cNvPicPr>
            <a:picLocks noChangeAspect="1"/>
          </p:cNvPicPr>
          <p:nvPr/>
        </p:nvPicPr>
        <p:blipFill>
          <a:blip r:embed="rId10"/>
          <a:srcRect l="5902" t="4131" r="5902"/>
          <a:stretch>
            <a:fillRect/>
          </a:stretch>
        </p:blipFill>
        <p:spPr>
          <a:xfrm>
            <a:off x="10193380" y="1936991"/>
            <a:ext cx="3510719" cy="2146603"/>
          </a:xfrm>
          <a:prstGeom prst="rect">
            <a:avLst/>
          </a:prstGeom>
        </p:spPr>
      </p:pic>
      <p:sp>
        <p:nvSpPr>
          <p:cNvPr id="11" name="TextBox 11"/>
          <p:cNvSpPr txBox="1"/>
          <p:nvPr/>
        </p:nvSpPr>
        <p:spPr>
          <a:xfrm>
            <a:off x="-155660" y="1958711"/>
            <a:ext cx="11111376" cy="4485325"/>
          </a:xfrm>
          <a:prstGeom prst="rect">
            <a:avLst/>
          </a:prstGeom>
        </p:spPr>
        <p:txBody>
          <a:bodyPr lIns="0" tIns="0" rIns="0" bIns="0" rtlCol="0" anchor="t">
            <a:spAutoFit/>
          </a:bodyPr>
          <a:lstStyle/>
          <a:p>
            <a:pPr marL="755644" lvl="1" indent="-377822">
              <a:lnSpc>
                <a:spcPts val="7874"/>
              </a:lnSpc>
              <a:buFont typeface="Arial"/>
              <a:buChar char="•"/>
            </a:pPr>
            <a:r>
              <a:rPr lang="en-US" sz="3499" spc="69">
                <a:solidFill>
                  <a:srgbClr val="000000"/>
                </a:solidFill>
                <a:latin typeface="Montserrat Bold Italics"/>
              </a:rPr>
              <a:t>Integration with advanced biometric technologies</a:t>
            </a:r>
          </a:p>
          <a:p>
            <a:pPr marL="755644" lvl="1" indent="-377822">
              <a:lnSpc>
                <a:spcPts val="7874"/>
              </a:lnSpc>
              <a:buFont typeface="Arial"/>
              <a:buChar char="•"/>
            </a:pPr>
            <a:r>
              <a:rPr lang="en-US" sz="3499" spc="69">
                <a:solidFill>
                  <a:srgbClr val="000000"/>
                </a:solidFill>
                <a:latin typeface="Montserrat Bold Italics"/>
              </a:rPr>
              <a:t>Development of a mobile application </a:t>
            </a:r>
          </a:p>
          <a:p>
            <a:pPr>
              <a:lnSpc>
                <a:spcPts val="6299"/>
              </a:lnSpc>
            </a:pPr>
            <a:endParaRPr lang="en-US" sz="3499" spc="69">
              <a:solidFill>
                <a:srgbClr val="000000"/>
              </a:solidFill>
              <a:latin typeface="Montserrat Bold Italics"/>
            </a:endParaRPr>
          </a:p>
          <a:p>
            <a:pPr>
              <a:lnSpc>
                <a:spcPts val="6299"/>
              </a:lnSpc>
            </a:pPr>
            <a:endParaRPr lang="en-US" sz="3499" spc="69">
              <a:solidFill>
                <a:srgbClr val="000000"/>
              </a:solidFill>
              <a:latin typeface="Montserrat Bold Italics"/>
            </a:endParaRPr>
          </a:p>
        </p:txBody>
      </p:sp>
      <p:sp>
        <p:nvSpPr>
          <p:cNvPr id="12" name="TextBox 12"/>
          <p:cNvSpPr txBox="1"/>
          <p:nvPr/>
        </p:nvSpPr>
        <p:spPr>
          <a:xfrm>
            <a:off x="2502903" y="425020"/>
            <a:ext cx="9640911" cy="1175385"/>
          </a:xfrm>
          <a:prstGeom prst="rect">
            <a:avLst/>
          </a:prstGeom>
        </p:spPr>
        <p:txBody>
          <a:bodyPr lIns="0" tIns="0" rIns="0" bIns="0" rtlCol="0" anchor="t">
            <a:spAutoFit/>
          </a:bodyPr>
          <a:lstStyle/>
          <a:p>
            <a:pPr>
              <a:lnSpc>
                <a:spcPts val="8820"/>
              </a:lnSpc>
            </a:pPr>
            <a:r>
              <a:rPr lang="en-US" sz="9000" spc="-531">
                <a:solidFill>
                  <a:srgbClr val="263F6B"/>
                </a:solidFill>
                <a:latin typeface="Montserrat Extra-Bold Italics"/>
              </a:rPr>
              <a:t>FUTURE  PLANS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872" b="4872"/>
          <a:stretch>
            <a:fillRect/>
          </a:stretch>
        </p:blipFill>
        <p:spPr>
          <a:xfrm>
            <a:off x="0" y="0"/>
            <a:ext cx="18288000" cy="10287000"/>
          </a:xfrm>
          <a:prstGeom prst="rect">
            <a:avLst/>
          </a:prstGeom>
        </p:spPr>
      </p:pic>
      <p:sp>
        <p:nvSpPr>
          <p:cNvPr id="3" name="AutoShape 3"/>
          <p:cNvSpPr/>
          <p:nvPr/>
        </p:nvSpPr>
        <p:spPr>
          <a:xfrm rot="-1753206">
            <a:off x="-1113304" y="4354356"/>
            <a:ext cx="25783492" cy="9586163"/>
          </a:xfrm>
          <a:prstGeom prst="rect">
            <a:avLst/>
          </a:prstGeom>
          <a:solidFill>
            <a:srgbClr val="545454">
              <a:alpha val="4706"/>
            </a:srgbClr>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76242" y="8852422"/>
            <a:ext cx="1783058" cy="29501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3532" y="483532"/>
            <a:ext cx="1783058" cy="295015"/>
          </a:xfrm>
          <a:prstGeom prst="rect">
            <a:avLst/>
          </a:prstGeom>
        </p:spPr>
      </p:pic>
      <p:pic>
        <p:nvPicPr>
          <p:cNvPr id="6" name="Picture 6"/>
          <p:cNvPicPr>
            <a:picLocks noChangeAspect="1"/>
          </p:cNvPicPr>
          <p:nvPr/>
        </p:nvPicPr>
        <p:blipFill>
          <a:blip r:embed="rId7"/>
          <a:srcRect t="9053" b="5585"/>
          <a:stretch>
            <a:fillRect/>
          </a:stretch>
        </p:blipFill>
        <p:spPr>
          <a:xfrm>
            <a:off x="733122" y="7008887"/>
            <a:ext cx="5883748" cy="2825119"/>
          </a:xfrm>
          <a:prstGeom prst="rect">
            <a:avLst/>
          </a:prstGeom>
        </p:spPr>
      </p:pic>
      <p:pic>
        <p:nvPicPr>
          <p:cNvPr id="7" name="Picture 7"/>
          <p:cNvPicPr>
            <a:picLocks noChangeAspect="1"/>
          </p:cNvPicPr>
          <p:nvPr/>
        </p:nvPicPr>
        <p:blipFill>
          <a:blip r:embed="rId8"/>
          <a:srcRect/>
          <a:stretch>
            <a:fillRect/>
          </a:stretch>
        </p:blipFill>
        <p:spPr>
          <a:xfrm>
            <a:off x="11988490" y="1252181"/>
            <a:ext cx="5430608" cy="3593785"/>
          </a:xfrm>
          <a:prstGeom prst="rect">
            <a:avLst/>
          </a:prstGeom>
        </p:spPr>
      </p:pic>
      <p:sp>
        <p:nvSpPr>
          <p:cNvPr id="8" name="TextBox 8"/>
          <p:cNvSpPr txBox="1"/>
          <p:nvPr/>
        </p:nvSpPr>
        <p:spPr>
          <a:xfrm>
            <a:off x="123934" y="1894708"/>
            <a:ext cx="11654508" cy="6268983"/>
          </a:xfrm>
          <a:prstGeom prst="rect">
            <a:avLst/>
          </a:prstGeom>
        </p:spPr>
        <p:txBody>
          <a:bodyPr lIns="0" tIns="0" rIns="0" bIns="0" rtlCol="0" anchor="t">
            <a:spAutoFit/>
          </a:bodyPr>
          <a:lstStyle/>
          <a:p>
            <a:pPr>
              <a:lnSpc>
                <a:spcPts val="5116"/>
              </a:lnSpc>
            </a:pPr>
            <a:endParaRPr/>
          </a:p>
          <a:p>
            <a:pPr marL="1079501" lvl="1" indent="-539750">
              <a:lnSpc>
                <a:spcPts val="11250"/>
              </a:lnSpc>
              <a:buFont typeface="Arial"/>
              <a:buChar char="•"/>
            </a:pPr>
            <a:r>
              <a:rPr lang="en-US" sz="5000" spc="100">
                <a:solidFill>
                  <a:srgbClr val="000000"/>
                </a:solidFill>
                <a:latin typeface="Montserrat"/>
              </a:rPr>
              <a:t>Notifications and alert system</a:t>
            </a:r>
          </a:p>
          <a:p>
            <a:pPr marL="1079501" lvl="1" indent="-539750">
              <a:lnSpc>
                <a:spcPts val="11250"/>
              </a:lnSpc>
              <a:buFont typeface="Arial"/>
              <a:buChar char="•"/>
            </a:pPr>
            <a:r>
              <a:rPr lang="en-US" sz="5000" spc="100">
                <a:solidFill>
                  <a:srgbClr val="000000"/>
                </a:solidFill>
                <a:latin typeface="Montserrat"/>
              </a:rPr>
              <a:t>Development of a visitor management system </a:t>
            </a:r>
          </a:p>
          <a:p>
            <a:pPr>
              <a:lnSpc>
                <a:spcPts val="6030"/>
              </a:lnSpc>
            </a:pPr>
            <a:endParaRPr lang="en-US" sz="5000" spc="100">
              <a:solidFill>
                <a:srgbClr val="000000"/>
              </a:solidFill>
              <a:latin typeface="Montserrat"/>
            </a:endParaRPr>
          </a:p>
          <a:p>
            <a:pPr>
              <a:lnSpc>
                <a:spcPts val="5116"/>
              </a:lnSpc>
            </a:pPr>
            <a:endParaRPr lang="en-US" sz="5000" spc="100">
              <a:solidFill>
                <a:srgbClr val="000000"/>
              </a:solidFill>
              <a:latin typeface="Montserrat"/>
            </a:endParaRPr>
          </a:p>
        </p:txBody>
      </p:sp>
      <p:sp>
        <p:nvSpPr>
          <p:cNvPr id="9" name="TextBox 9"/>
          <p:cNvSpPr txBox="1"/>
          <p:nvPr/>
        </p:nvSpPr>
        <p:spPr>
          <a:xfrm>
            <a:off x="2502903" y="425020"/>
            <a:ext cx="9640911" cy="1175385"/>
          </a:xfrm>
          <a:prstGeom prst="rect">
            <a:avLst/>
          </a:prstGeom>
        </p:spPr>
        <p:txBody>
          <a:bodyPr lIns="0" tIns="0" rIns="0" bIns="0" rtlCol="0" anchor="t">
            <a:spAutoFit/>
          </a:bodyPr>
          <a:lstStyle/>
          <a:p>
            <a:pPr>
              <a:lnSpc>
                <a:spcPts val="8820"/>
              </a:lnSpc>
            </a:pPr>
            <a:r>
              <a:rPr lang="en-US" sz="9000" spc="-531">
                <a:solidFill>
                  <a:srgbClr val="263F6B"/>
                </a:solidFill>
                <a:latin typeface="Montserrat Extra-Bold Italics"/>
              </a:rPr>
              <a:t>FUTURE  PLANS</a:t>
            </a:r>
          </a:p>
        </p:txBody>
      </p:sp>
      <p:grpSp>
        <p:nvGrpSpPr>
          <p:cNvPr id="10" name="Group 10"/>
          <p:cNvGrpSpPr>
            <a:grpSpLocks noChangeAspect="1"/>
          </p:cNvGrpSpPr>
          <p:nvPr/>
        </p:nvGrpSpPr>
        <p:grpSpPr>
          <a:xfrm>
            <a:off x="9693826" y="5143500"/>
            <a:ext cx="4589328" cy="4589310"/>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99" r="-24999"/>
              </a:stretch>
            </a:blipFill>
          </p:spPr>
        </p:sp>
      </p:gr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71" b="76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580377">
            <a:off x="10355340" y="-9203407"/>
            <a:ext cx="23833682" cy="24456203"/>
          </a:xfrm>
          <a:prstGeom prst="rect">
            <a:avLst/>
          </a:prstGeom>
        </p:spPr>
      </p:pic>
      <p:pic>
        <p:nvPicPr>
          <p:cNvPr id="4" name="Picture 4"/>
          <p:cNvPicPr>
            <a:picLocks noChangeAspect="1"/>
          </p:cNvPicPr>
          <p:nvPr/>
        </p:nvPicPr>
        <p:blipFill>
          <a:blip r:embed="rId5"/>
          <a:srcRect l="4631" r="4631"/>
          <a:stretch>
            <a:fillRect/>
          </a:stretch>
        </p:blipFill>
        <p:spPr>
          <a:xfrm>
            <a:off x="0" y="6219818"/>
            <a:ext cx="5535655" cy="4067182"/>
          </a:xfrm>
          <a:prstGeom prst="rect">
            <a:avLst/>
          </a:prstGeom>
        </p:spPr>
      </p:pic>
      <p:pic>
        <p:nvPicPr>
          <p:cNvPr id="5" name="Picture 5"/>
          <p:cNvPicPr>
            <a:picLocks noChangeAspect="1"/>
          </p:cNvPicPr>
          <p:nvPr/>
        </p:nvPicPr>
        <p:blipFill>
          <a:blip r:embed="rId6"/>
          <a:srcRect l="6830" t="1219" r="23905" b="1219"/>
          <a:stretch>
            <a:fillRect/>
          </a:stretch>
        </p:blipFill>
        <p:spPr>
          <a:xfrm>
            <a:off x="13609892" y="3589558"/>
            <a:ext cx="4937385" cy="3651053"/>
          </a:xfrm>
          <a:prstGeom prst="rect">
            <a:avLst/>
          </a:prstGeom>
        </p:spPr>
      </p:pic>
      <p:sp>
        <p:nvSpPr>
          <p:cNvPr id="6" name="TextBox 6"/>
          <p:cNvSpPr txBox="1"/>
          <p:nvPr/>
        </p:nvSpPr>
        <p:spPr>
          <a:xfrm>
            <a:off x="189760" y="586197"/>
            <a:ext cx="12685596" cy="930824"/>
          </a:xfrm>
          <a:prstGeom prst="rect">
            <a:avLst/>
          </a:prstGeom>
        </p:spPr>
        <p:txBody>
          <a:bodyPr lIns="0" tIns="0" rIns="0" bIns="0" rtlCol="0" anchor="t">
            <a:spAutoFit/>
          </a:bodyPr>
          <a:lstStyle/>
          <a:p>
            <a:pPr marL="0" lvl="0" indent="0">
              <a:lnSpc>
                <a:spcPts val="7633"/>
              </a:lnSpc>
              <a:spcBef>
                <a:spcPct val="0"/>
              </a:spcBef>
            </a:pPr>
            <a:r>
              <a:rPr lang="en-US" sz="5531" spc="542">
                <a:solidFill>
                  <a:srgbClr val="231F20"/>
                </a:solidFill>
                <a:latin typeface="League Spartan"/>
              </a:rPr>
              <a:t>WHAT WE LEARN FROM THIS </a:t>
            </a:r>
          </a:p>
        </p:txBody>
      </p:sp>
      <p:sp>
        <p:nvSpPr>
          <p:cNvPr id="7" name="TextBox 7"/>
          <p:cNvSpPr txBox="1"/>
          <p:nvPr/>
        </p:nvSpPr>
        <p:spPr>
          <a:xfrm>
            <a:off x="605984" y="2294390"/>
            <a:ext cx="9859343" cy="3642472"/>
          </a:xfrm>
          <a:prstGeom prst="rect">
            <a:avLst/>
          </a:prstGeom>
        </p:spPr>
        <p:txBody>
          <a:bodyPr lIns="0" tIns="0" rIns="0" bIns="0" rtlCol="0" anchor="t">
            <a:spAutoFit/>
          </a:bodyPr>
          <a:lstStyle/>
          <a:p>
            <a:pPr algn="just">
              <a:lnSpc>
                <a:spcPts val="6538"/>
              </a:lnSpc>
            </a:pPr>
            <a:r>
              <a:rPr lang="en-US" sz="4670">
                <a:solidFill>
                  <a:srgbClr val="231F20"/>
                </a:solidFill>
                <a:latin typeface="Canva Sans"/>
              </a:rPr>
              <a:t>1.Collaboration in team is crucial</a:t>
            </a:r>
          </a:p>
          <a:p>
            <a:pPr algn="just">
              <a:lnSpc>
                <a:spcPts val="6538"/>
              </a:lnSpc>
            </a:pPr>
            <a:r>
              <a:rPr lang="en-US" sz="4670">
                <a:solidFill>
                  <a:srgbClr val="231F20"/>
                </a:solidFill>
                <a:latin typeface="Canva Sans"/>
              </a:rPr>
              <a:t>2. Documentation is essential</a:t>
            </a:r>
          </a:p>
          <a:p>
            <a:pPr algn="just">
              <a:lnSpc>
                <a:spcPts val="6538"/>
              </a:lnSpc>
            </a:pPr>
            <a:r>
              <a:rPr lang="en-US" sz="4670">
                <a:solidFill>
                  <a:srgbClr val="231F20"/>
                </a:solidFill>
                <a:latin typeface="Canva Sans"/>
              </a:rPr>
              <a:t>3.Communication is key </a:t>
            </a:r>
          </a:p>
          <a:p>
            <a:pPr algn="just">
              <a:lnSpc>
                <a:spcPts val="4578"/>
              </a:lnSpc>
            </a:pPr>
            <a:endParaRPr lang="en-US" sz="4670">
              <a:solidFill>
                <a:srgbClr val="231F20"/>
              </a:solidFill>
              <a:latin typeface="Canva Sans"/>
            </a:endParaRPr>
          </a:p>
          <a:p>
            <a:pPr algn="ctr">
              <a:lnSpc>
                <a:spcPts val="4578"/>
              </a:lnSpc>
            </a:pPr>
            <a:endParaRPr lang="en-US" sz="4670">
              <a:solidFill>
                <a:srgbClr val="231F20"/>
              </a:solidFill>
              <a:latin typeface="Canva Sans"/>
            </a:endParaRPr>
          </a:p>
        </p:txBody>
      </p:sp>
      <p:sp>
        <p:nvSpPr>
          <p:cNvPr id="8" name="TextBox 8"/>
          <p:cNvSpPr txBox="1"/>
          <p:nvPr/>
        </p:nvSpPr>
        <p:spPr>
          <a:xfrm>
            <a:off x="831474" y="5476320"/>
            <a:ext cx="3872706" cy="580390"/>
          </a:xfrm>
          <a:prstGeom prst="rect">
            <a:avLst/>
          </a:prstGeom>
        </p:spPr>
        <p:txBody>
          <a:bodyPr lIns="0" tIns="0" rIns="0" bIns="0" rtlCol="0" anchor="t">
            <a:spAutoFit/>
          </a:bodyPr>
          <a:lstStyle/>
          <a:p>
            <a:pPr algn="ctr">
              <a:lnSpc>
                <a:spcPts val="4759"/>
              </a:lnSpc>
            </a:pPr>
            <a:r>
              <a:rPr lang="en-US" sz="3399">
                <a:solidFill>
                  <a:srgbClr val="231F20"/>
                </a:solidFill>
                <a:latin typeface="Canva Sans"/>
              </a:rPr>
              <a:t>Team collabration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287" b="55"/>
          <a:stretch>
            <a:fillRect/>
          </a:stretch>
        </p:blipFill>
        <p:spPr>
          <a:xfrm>
            <a:off x="0" y="0"/>
            <a:ext cx="18288000" cy="10287000"/>
          </a:xfrm>
          <a:prstGeom prst="rect">
            <a:avLst/>
          </a:prstGeom>
        </p:spPr>
      </p:pic>
      <p:sp>
        <p:nvSpPr>
          <p:cNvPr id="3" name="TextBox 3"/>
          <p:cNvSpPr txBox="1"/>
          <p:nvPr/>
        </p:nvSpPr>
        <p:spPr>
          <a:xfrm>
            <a:off x="189760" y="586197"/>
            <a:ext cx="12685596" cy="930824"/>
          </a:xfrm>
          <a:prstGeom prst="rect">
            <a:avLst/>
          </a:prstGeom>
        </p:spPr>
        <p:txBody>
          <a:bodyPr lIns="0" tIns="0" rIns="0" bIns="0" rtlCol="0" anchor="t">
            <a:spAutoFit/>
          </a:bodyPr>
          <a:lstStyle/>
          <a:p>
            <a:pPr marL="0" lvl="0" indent="0">
              <a:lnSpc>
                <a:spcPts val="7633"/>
              </a:lnSpc>
              <a:spcBef>
                <a:spcPct val="0"/>
              </a:spcBef>
            </a:pPr>
            <a:r>
              <a:rPr lang="en-US" sz="5531" spc="542">
                <a:solidFill>
                  <a:srgbClr val="231F20"/>
                </a:solidFill>
                <a:latin typeface="League Spartan"/>
              </a:rPr>
              <a:t>WHAT WE LEARN FROM THIS </a:t>
            </a:r>
          </a:p>
        </p:txBody>
      </p:sp>
      <p:sp>
        <p:nvSpPr>
          <p:cNvPr id="4" name="TextBox 4"/>
          <p:cNvSpPr txBox="1"/>
          <p:nvPr/>
        </p:nvSpPr>
        <p:spPr>
          <a:xfrm>
            <a:off x="586009" y="2860302"/>
            <a:ext cx="11257576" cy="4471147"/>
          </a:xfrm>
          <a:prstGeom prst="rect">
            <a:avLst/>
          </a:prstGeom>
        </p:spPr>
        <p:txBody>
          <a:bodyPr lIns="0" tIns="0" rIns="0" bIns="0" rtlCol="0" anchor="t">
            <a:spAutoFit/>
          </a:bodyPr>
          <a:lstStyle/>
          <a:p>
            <a:pPr marL="1008380" lvl="1" indent="-504190">
              <a:lnSpc>
                <a:spcPts val="6538"/>
              </a:lnSpc>
              <a:buFont typeface="Arial"/>
              <a:buChar char="•"/>
            </a:pPr>
            <a:r>
              <a:rPr lang="en-US" sz="4670">
                <a:solidFill>
                  <a:srgbClr val="231F20"/>
                </a:solidFill>
                <a:latin typeface="Canva Sans"/>
              </a:rPr>
              <a:t>Planning is important but continous  improvement is also necessary </a:t>
            </a:r>
          </a:p>
          <a:p>
            <a:pPr marL="1008380" lvl="1" indent="-504190">
              <a:lnSpc>
                <a:spcPts val="6538"/>
              </a:lnSpc>
              <a:buFont typeface="Arial"/>
              <a:buChar char="•"/>
            </a:pPr>
            <a:r>
              <a:rPr lang="en-US" sz="4670">
                <a:solidFill>
                  <a:srgbClr val="231F20"/>
                </a:solidFill>
                <a:latin typeface="Canva Sans"/>
              </a:rPr>
              <a:t>Testing and debugging must be perform regularly</a:t>
            </a:r>
          </a:p>
          <a:p>
            <a:pPr algn="just">
              <a:lnSpc>
                <a:spcPts val="4578"/>
              </a:lnSpc>
            </a:pPr>
            <a:endParaRPr lang="en-US" sz="4670">
              <a:solidFill>
                <a:srgbClr val="231F20"/>
              </a:solidFill>
              <a:latin typeface="Canva Sans"/>
            </a:endParaRPr>
          </a:p>
          <a:p>
            <a:pPr algn="ctr">
              <a:lnSpc>
                <a:spcPts val="4578"/>
              </a:lnSpc>
            </a:pPr>
            <a:endParaRPr lang="en-US" sz="4670">
              <a:solidFill>
                <a:srgbClr val="231F20"/>
              </a:solidFill>
              <a:latin typeface="Canva Sans"/>
            </a:endParaRPr>
          </a:p>
        </p:txBody>
      </p:sp>
    </p:spTree>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261103" y="5063704"/>
            <a:ext cx="25783492" cy="9586163"/>
          </a:xfrm>
          <a:prstGeom prst="rect">
            <a:avLst/>
          </a:prstGeom>
          <a:solidFill>
            <a:srgbClr val="545454">
              <a:alpha val="4706"/>
            </a:srgbClr>
          </a:solidFill>
        </p:spPr>
      </p:sp>
      <p:grpSp>
        <p:nvGrpSpPr>
          <p:cNvPr id="3" name="Group 3"/>
          <p:cNvGrpSpPr/>
          <p:nvPr/>
        </p:nvGrpSpPr>
        <p:grpSpPr>
          <a:xfrm>
            <a:off x="1028700" y="4139851"/>
            <a:ext cx="3321140" cy="1103048"/>
            <a:chOff x="0" y="0"/>
            <a:chExt cx="1988381" cy="660400"/>
          </a:xfrm>
        </p:grpSpPr>
        <p:sp>
          <p:nvSpPr>
            <p:cNvPr id="4" name="Freeform 4"/>
            <p:cNvSpPr/>
            <p:nvPr/>
          </p:nvSpPr>
          <p:spPr>
            <a:xfrm>
              <a:off x="0" y="0"/>
              <a:ext cx="1988382" cy="660400"/>
            </a:xfrm>
            <a:custGeom>
              <a:avLst/>
              <a:gdLst/>
              <a:ahLst/>
              <a:cxnLst/>
              <a:rect l="l" t="t" r="r" b="b"/>
              <a:pathLst>
                <a:path w="1988382" h="660400">
                  <a:moveTo>
                    <a:pt x="1863921" y="660400"/>
                  </a:moveTo>
                  <a:lnTo>
                    <a:pt x="124460" y="660400"/>
                  </a:lnTo>
                  <a:cubicBezTo>
                    <a:pt x="55880" y="660400"/>
                    <a:pt x="0" y="604520"/>
                    <a:pt x="0" y="535940"/>
                  </a:cubicBezTo>
                  <a:lnTo>
                    <a:pt x="0" y="124460"/>
                  </a:lnTo>
                  <a:cubicBezTo>
                    <a:pt x="0" y="55880"/>
                    <a:pt x="55880" y="0"/>
                    <a:pt x="124460" y="0"/>
                  </a:cubicBezTo>
                  <a:lnTo>
                    <a:pt x="1863921" y="0"/>
                  </a:lnTo>
                  <a:cubicBezTo>
                    <a:pt x="1932501" y="0"/>
                    <a:pt x="1988382" y="55880"/>
                    <a:pt x="1988382" y="124460"/>
                  </a:cubicBezTo>
                  <a:lnTo>
                    <a:pt x="1988382" y="535940"/>
                  </a:lnTo>
                  <a:cubicBezTo>
                    <a:pt x="1988382" y="604520"/>
                    <a:pt x="1932501" y="660400"/>
                    <a:pt x="1863921" y="660400"/>
                  </a:cubicBezTo>
                  <a:close/>
                </a:path>
              </a:pathLst>
            </a:custGeom>
            <a:solidFill>
              <a:srgbClr val="C4A7A1"/>
            </a:solidFill>
          </p:spPr>
        </p:sp>
      </p:grpSp>
      <p:grpSp>
        <p:nvGrpSpPr>
          <p:cNvPr id="5" name="Group 5"/>
          <p:cNvGrpSpPr/>
          <p:nvPr/>
        </p:nvGrpSpPr>
        <p:grpSpPr>
          <a:xfrm>
            <a:off x="5463247" y="8753737"/>
            <a:ext cx="3391336" cy="1097024"/>
            <a:chOff x="0" y="0"/>
            <a:chExt cx="2041558" cy="660400"/>
          </a:xfrm>
        </p:grpSpPr>
        <p:sp>
          <p:nvSpPr>
            <p:cNvPr id="6" name="Freeform 6"/>
            <p:cNvSpPr/>
            <p:nvPr/>
          </p:nvSpPr>
          <p:spPr>
            <a:xfrm>
              <a:off x="0" y="0"/>
              <a:ext cx="2041558" cy="660400"/>
            </a:xfrm>
            <a:custGeom>
              <a:avLst/>
              <a:gdLst/>
              <a:ahLst/>
              <a:cxnLst/>
              <a:rect l="l" t="t" r="r" b="b"/>
              <a:pathLst>
                <a:path w="2041558" h="660400">
                  <a:moveTo>
                    <a:pt x="1917098" y="660400"/>
                  </a:moveTo>
                  <a:lnTo>
                    <a:pt x="124460" y="660400"/>
                  </a:lnTo>
                  <a:cubicBezTo>
                    <a:pt x="55880" y="660400"/>
                    <a:pt x="0" y="604520"/>
                    <a:pt x="0" y="535940"/>
                  </a:cubicBezTo>
                  <a:lnTo>
                    <a:pt x="0" y="124460"/>
                  </a:lnTo>
                  <a:cubicBezTo>
                    <a:pt x="0" y="55880"/>
                    <a:pt x="55880" y="0"/>
                    <a:pt x="124460" y="0"/>
                  </a:cubicBezTo>
                  <a:lnTo>
                    <a:pt x="1917098" y="0"/>
                  </a:lnTo>
                  <a:cubicBezTo>
                    <a:pt x="1985678" y="0"/>
                    <a:pt x="2041558" y="55880"/>
                    <a:pt x="2041558" y="124460"/>
                  </a:cubicBezTo>
                  <a:lnTo>
                    <a:pt x="2041558" y="535940"/>
                  </a:lnTo>
                  <a:cubicBezTo>
                    <a:pt x="2041558" y="604520"/>
                    <a:pt x="1985678" y="660400"/>
                    <a:pt x="1917098" y="660400"/>
                  </a:cubicBezTo>
                  <a:close/>
                </a:path>
              </a:pathLst>
            </a:custGeom>
            <a:solidFill>
              <a:srgbClr val="C4A7A1"/>
            </a:solidFill>
          </p:spPr>
        </p:sp>
      </p:grpSp>
      <p:grpSp>
        <p:nvGrpSpPr>
          <p:cNvPr id="7" name="Group 7"/>
          <p:cNvGrpSpPr/>
          <p:nvPr/>
        </p:nvGrpSpPr>
        <p:grpSpPr>
          <a:xfrm>
            <a:off x="10091128" y="4122276"/>
            <a:ext cx="3095836" cy="1138200"/>
            <a:chOff x="0" y="0"/>
            <a:chExt cx="1828785" cy="672362"/>
          </a:xfrm>
        </p:grpSpPr>
        <p:sp>
          <p:nvSpPr>
            <p:cNvPr id="8" name="Freeform 8"/>
            <p:cNvSpPr/>
            <p:nvPr/>
          </p:nvSpPr>
          <p:spPr>
            <a:xfrm>
              <a:off x="0" y="0"/>
              <a:ext cx="1828785" cy="672362"/>
            </a:xfrm>
            <a:custGeom>
              <a:avLst/>
              <a:gdLst/>
              <a:ahLst/>
              <a:cxnLst/>
              <a:rect l="l" t="t" r="r" b="b"/>
              <a:pathLst>
                <a:path w="1828785" h="672362">
                  <a:moveTo>
                    <a:pt x="1704325" y="672362"/>
                  </a:moveTo>
                  <a:lnTo>
                    <a:pt x="124460" y="672362"/>
                  </a:lnTo>
                  <a:cubicBezTo>
                    <a:pt x="55880" y="672362"/>
                    <a:pt x="0" y="616482"/>
                    <a:pt x="0" y="547902"/>
                  </a:cubicBezTo>
                  <a:lnTo>
                    <a:pt x="0" y="124460"/>
                  </a:lnTo>
                  <a:cubicBezTo>
                    <a:pt x="0" y="55880"/>
                    <a:pt x="55880" y="0"/>
                    <a:pt x="124460" y="0"/>
                  </a:cubicBezTo>
                  <a:lnTo>
                    <a:pt x="1704325" y="0"/>
                  </a:lnTo>
                  <a:cubicBezTo>
                    <a:pt x="1772905" y="0"/>
                    <a:pt x="1828785" y="55880"/>
                    <a:pt x="1828785" y="124460"/>
                  </a:cubicBezTo>
                  <a:lnTo>
                    <a:pt x="1828785" y="547902"/>
                  </a:lnTo>
                  <a:cubicBezTo>
                    <a:pt x="1828785" y="616482"/>
                    <a:pt x="1772905" y="672362"/>
                    <a:pt x="1704325" y="672362"/>
                  </a:cubicBezTo>
                  <a:close/>
                </a:path>
              </a:pathLst>
            </a:custGeom>
            <a:solidFill>
              <a:srgbClr val="C4A7A1"/>
            </a:solidFill>
          </p:spPr>
        </p:sp>
      </p:grpSp>
      <p:grpSp>
        <p:nvGrpSpPr>
          <p:cNvPr id="9" name="Group 9"/>
          <p:cNvGrpSpPr/>
          <p:nvPr/>
        </p:nvGrpSpPr>
        <p:grpSpPr>
          <a:xfrm>
            <a:off x="5463247" y="4078107"/>
            <a:ext cx="3391336" cy="1138200"/>
            <a:chOff x="0" y="0"/>
            <a:chExt cx="1967702" cy="660400"/>
          </a:xfrm>
        </p:grpSpPr>
        <p:sp>
          <p:nvSpPr>
            <p:cNvPr id="10" name="Freeform 10"/>
            <p:cNvSpPr/>
            <p:nvPr/>
          </p:nvSpPr>
          <p:spPr>
            <a:xfrm>
              <a:off x="0" y="0"/>
              <a:ext cx="1967702" cy="660400"/>
            </a:xfrm>
            <a:custGeom>
              <a:avLst/>
              <a:gdLst/>
              <a:ahLst/>
              <a:cxnLst/>
              <a:rect l="l" t="t" r="r" b="b"/>
              <a:pathLst>
                <a:path w="1967702" h="660400">
                  <a:moveTo>
                    <a:pt x="1843242" y="660400"/>
                  </a:moveTo>
                  <a:lnTo>
                    <a:pt x="124460" y="660400"/>
                  </a:lnTo>
                  <a:cubicBezTo>
                    <a:pt x="55880" y="660400"/>
                    <a:pt x="0" y="604520"/>
                    <a:pt x="0" y="535940"/>
                  </a:cubicBezTo>
                  <a:lnTo>
                    <a:pt x="0" y="124460"/>
                  </a:lnTo>
                  <a:cubicBezTo>
                    <a:pt x="0" y="55880"/>
                    <a:pt x="55880" y="0"/>
                    <a:pt x="124460" y="0"/>
                  </a:cubicBezTo>
                  <a:lnTo>
                    <a:pt x="1843242" y="0"/>
                  </a:lnTo>
                  <a:cubicBezTo>
                    <a:pt x="1911822" y="0"/>
                    <a:pt x="1967702" y="55880"/>
                    <a:pt x="1967702" y="124460"/>
                  </a:cubicBezTo>
                  <a:lnTo>
                    <a:pt x="1967702" y="535940"/>
                  </a:lnTo>
                  <a:cubicBezTo>
                    <a:pt x="1967702" y="604520"/>
                    <a:pt x="1911822" y="660400"/>
                    <a:pt x="1843242" y="660400"/>
                  </a:cubicBezTo>
                  <a:close/>
                </a:path>
              </a:pathLst>
            </a:custGeom>
            <a:solidFill>
              <a:srgbClr val="C4A7A1"/>
            </a:solidFill>
          </p:spPr>
        </p:sp>
      </p:grpSp>
      <p:grpSp>
        <p:nvGrpSpPr>
          <p:cNvPr id="11" name="Group 11"/>
          <p:cNvGrpSpPr>
            <a:grpSpLocks noChangeAspect="1"/>
          </p:cNvGrpSpPr>
          <p:nvPr/>
        </p:nvGrpSpPr>
        <p:grpSpPr>
          <a:xfrm>
            <a:off x="1214841" y="1028700"/>
            <a:ext cx="2924869" cy="2924869"/>
            <a:chOff x="0" y="0"/>
            <a:chExt cx="6350000" cy="6350000"/>
          </a:xfrm>
        </p:grpSpPr>
        <p:sp>
          <p:nvSpPr>
            <p:cNvPr id="12" name="Freeform 12"/>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t="-17990" b="-40456"/>
              </a:stretch>
            </a:blipFill>
          </p:spPr>
        </p:sp>
        <p:sp>
          <p:nvSpPr>
            <p:cNvPr id="13" name="Freeform 1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14" name="Group 14"/>
          <p:cNvGrpSpPr>
            <a:grpSpLocks noChangeAspect="1"/>
          </p:cNvGrpSpPr>
          <p:nvPr/>
        </p:nvGrpSpPr>
        <p:grpSpPr>
          <a:xfrm>
            <a:off x="5746549" y="1028700"/>
            <a:ext cx="2924869" cy="2924869"/>
            <a:chOff x="0" y="0"/>
            <a:chExt cx="6350000" cy="6350000"/>
          </a:xfrm>
        </p:grpSpPr>
        <p:sp>
          <p:nvSpPr>
            <p:cNvPr id="15" name="Freeform 15"/>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1457" r="-1457"/>
              </a:stretch>
            </a:blipFill>
          </p:spPr>
        </p:sp>
        <p:sp>
          <p:nvSpPr>
            <p:cNvPr id="16" name="Freeform 16"/>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17" name="Group 17"/>
          <p:cNvGrpSpPr>
            <a:grpSpLocks noChangeAspect="1"/>
          </p:cNvGrpSpPr>
          <p:nvPr/>
        </p:nvGrpSpPr>
        <p:grpSpPr>
          <a:xfrm>
            <a:off x="5746549" y="5596161"/>
            <a:ext cx="2924869" cy="2924869"/>
            <a:chOff x="0" y="0"/>
            <a:chExt cx="6350000" cy="6350000"/>
          </a:xfrm>
        </p:grpSpPr>
        <p:sp>
          <p:nvSpPr>
            <p:cNvPr id="18" name="Freeform 1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4234" t="-24841" b="-15690"/>
              </a:stretch>
            </a:blipFill>
          </p:spPr>
        </p:sp>
        <p:sp>
          <p:nvSpPr>
            <p:cNvPr id="19" name="Freeform 1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20" name="Group 20"/>
          <p:cNvGrpSpPr>
            <a:grpSpLocks noChangeAspect="1"/>
          </p:cNvGrpSpPr>
          <p:nvPr/>
        </p:nvGrpSpPr>
        <p:grpSpPr>
          <a:xfrm>
            <a:off x="10168208" y="1109648"/>
            <a:ext cx="2924869" cy="2924869"/>
            <a:chOff x="0" y="0"/>
            <a:chExt cx="6350000" cy="6350000"/>
          </a:xfrm>
        </p:grpSpPr>
        <p:sp>
          <p:nvSpPr>
            <p:cNvPr id="21" name="Freeform 21"/>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18530" t="-20499" r="-17359" b="-60688"/>
              </a:stretch>
            </a:blipFill>
          </p:spPr>
        </p:sp>
        <p:sp>
          <p:nvSpPr>
            <p:cNvPr id="22" name="Freeform 22"/>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
        <p:nvSpPr>
          <p:cNvPr id="23" name="AutoShape 23"/>
          <p:cNvSpPr/>
          <p:nvPr/>
        </p:nvSpPr>
        <p:spPr>
          <a:xfrm rot="-2700000">
            <a:off x="15641497" y="9043300"/>
            <a:ext cx="5293007" cy="2487400"/>
          </a:xfrm>
          <a:prstGeom prst="rect">
            <a:avLst/>
          </a:prstGeom>
          <a:solidFill>
            <a:srgbClr val="213559"/>
          </a:solidFill>
        </p:spPr>
      </p:sp>
      <p:sp>
        <p:nvSpPr>
          <p:cNvPr id="24" name="AutoShape 24"/>
          <p:cNvSpPr/>
          <p:nvPr/>
        </p:nvSpPr>
        <p:spPr>
          <a:xfrm rot="-2700000">
            <a:off x="-2646503" y="-1243700"/>
            <a:ext cx="5293007" cy="2487400"/>
          </a:xfrm>
          <a:prstGeom prst="rect">
            <a:avLst/>
          </a:prstGeom>
          <a:solidFill>
            <a:srgbClr val="213559"/>
          </a:solidFill>
        </p:spPr>
      </p:sp>
      <p:grpSp>
        <p:nvGrpSpPr>
          <p:cNvPr id="25" name="Group 25"/>
          <p:cNvGrpSpPr>
            <a:grpSpLocks noChangeAspect="1"/>
          </p:cNvGrpSpPr>
          <p:nvPr/>
        </p:nvGrpSpPr>
        <p:grpSpPr>
          <a:xfrm>
            <a:off x="14523387" y="913377"/>
            <a:ext cx="2924869" cy="2924869"/>
            <a:chOff x="0" y="0"/>
            <a:chExt cx="6350000" cy="6350000"/>
          </a:xfrm>
        </p:grpSpPr>
        <p:sp>
          <p:nvSpPr>
            <p:cNvPr id="26" name="Freeform 26"/>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120076" t="-85751" r="-125030" b="-274391"/>
              </a:stretch>
            </a:blipFill>
          </p:spPr>
        </p:sp>
        <p:sp>
          <p:nvSpPr>
            <p:cNvPr id="27" name="Freeform 27"/>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28" name="Group 28"/>
          <p:cNvGrpSpPr/>
          <p:nvPr/>
        </p:nvGrpSpPr>
        <p:grpSpPr>
          <a:xfrm>
            <a:off x="14094938" y="4047924"/>
            <a:ext cx="3928361" cy="1148191"/>
            <a:chOff x="0" y="0"/>
            <a:chExt cx="2300386" cy="672362"/>
          </a:xfrm>
        </p:grpSpPr>
        <p:sp>
          <p:nvSpPr>
            <p:cNvPr id="29" name="Freeform 29"/>
            <p:cNvSpPr/>
            <p:nvPr/>
          </p:nvSpPr>
          <p:spPr>
            <a:xfrm>
              <a:off x="0" y="0"/>
              <a:ext cx="2300386" cy="672362"/>
            </a:xfrm>
            <a:custGeom>
              <a:avLst/>
              <a:gdLst/>
              <a:ahLst/>
              <a:cxnLst/>
              <a:rect l="l" t="t" r="r" b="b"/>
              <a:pathLst>
                <a:path w="2300386" h="672362">
                  <a:moveTo>
                    <a:pt x="2175926" y="672362"/>
                  </a:moveTo>
                  <a:lnTo>
                    <a:pt x="124460" y="672362"/>
                  </a:lnTo>
                  <a:cubicBezTo>
                    <a:pt x="55880" y="672362"/>
                    <a:pt x="0" y="616482"/>
                    <a:pt x="0" y="547902"/>
                  </a:cubicBezTo>
                  <a:lnTo>
                    <a:pt x="0" y="124460"/>
                  </a:lnTo>
                  <a:cubicBezTo>
                    <a:pt x="0" y="55880"/>
                    <a:pt x="55880" y="0"/>
                    <a:pt x="124460" y="0"/>
                  </a:cubicBezTo>
                  <a:lnTo>
                    <a:pt x="2175926" y="0"/>
                  </a:lnTo>
                  <a:cubicBezTo>
                    <a:pt x="2244506" y="0"/>
                    <a:pt x="2300386" y="55880"/>
                    <a:pt x="2300386" y="124460"/>
                  </a:cubicBezTo>
                  <a:lnTo>
                    <a:pt x="2300386" y="547902"/>
                  </a:lnTo>
                  <a:cubicBezTo>
                    <a:pt x="2300386" y="616482"/>
                    <a:pt x="2244506" y="672362"/>
                    <a:pt x="2175926" y="672362"/>
                  </a:cubicBezTo>
                  <a:close/>
                </a:path>
              </a:pathLst>
            </a:custGeom>
            <a:solidFill>
              <a:srgbClr val="C4A7A1"/>
            </a:solidFill>
          </p:spPr>
        </p:sp>
      </p:grpSp>
      <p:grpSp>
        <p:nvGrpSpPr>
          <p:cNvPr id="30" name="Group 30"/>
          <p:cNvGrpSpPr>
            <a:grpSpLocks noChangeAspect="1"/>
          </p:cNvGrpSpPr>
          <p:nvPr/>
        </p:nvGrpSpPr>
        <p:grpSpPr>
          <a:xfrm>
            <a:off x="10262094" y="5596161"/>
            <a:ext cx="2924869" cy="2924869"/>
            <a:chOff x="0" y="0"/>
            <a:chExt cx="6350000" cy="6350000"/>
          </a:xfrm>
        </p:grpSpPr>
        <p:sp>
          <p:nvSpPr>
            <p:cNvPr id="31" name="Freeform 31"/>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t="-20838" b="-63865"/>
              </a:stretch>
            </a:blipFill>
          </p:spPr>
        </p:sp>
        <p:sp>
          <p:nvSpPr>
            <p:cNvPr id="32" name="Freeform 32"/>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33" name="Group 33"/>
          <p:cNvGrpSpPr>
            <a:grpSpLocks noChangeAspect="1"/>
          </p:cNvGrpSpPr>
          <p:nvPr/>
        </p:nvGrpSpPr>
        <p:grpSpPr>
          <a:xfrm>
            <a:off x="8229240" y="10236628"/>
            <a:ext cx="2924869" cy="2924869"/>
            <a:chOff x="0" y="0"/>
            <a:chExt cx="6350000" cy="6350000"/>
          </a:xfrm>
        </p:grpSpPr>
        <p:sp>
          <p:nvSpPr>
            <p:cNvPr id="34" name="Freeform 3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8"/>
              <a:stretch>
                <a:fillRect l="-68845" t="-1058" r="-48256" b="-43721"/>
              </a:stretch>
            </a:blipFill>
          </p:spPr>
        </p:sp>
        <p:sp>
          <p:nvSpPr>
            <p:cNvPr id="35" name="Freeform 3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36" name="Group 36"/>
          <p:cNvGrpSpPr>
            <a:grpSpLocks noChangeAspect="1"/>
          </p:cNvGrpSpPr>
          <p:nvPr/>
        </p:nvGrpSpPr>
        <p:grpSpPr>
          <a:xfrm>
            <a:off x="14334431" y="5405664"/>
            <a:ext cx="2924869" cy="2924869"/>
            <a:chOff x="0" y="0"/>
            <a:chExt cx="6350000" cy="6350000"/>
          </a:xfrm>
        </p:grpSpPr>
        <p:sp>
          <p:nvSpPr>
            <p:cNvPr id="37" name="Freeform 37"/>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9"/>
              <a:stretch>
                <a:fillRect l="-16666" r="-16666"/>
              </a:stretch>
            </a:blipFill>
          </p:spPr>
        </p:sp>
        <p:sp>
          <p:nvSpPr>
            <p:cNvPr id="38" name="Freeform 38"/>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39" name="Group 39"/>
          <p:cNvGrpSpPr/>
          <p:nvPr/>
        </p:nvGrpSpPr>
        <p:grpSpPr>
          <a:xfrm>
            <a:off x="10235382" y="8719385"/>
            <a:ext cx="3095836" cy="1131376"/>
            <a:chOff x="0" y="0"/>
            <a:chExt cx="1839815" cy="672362"/>
          </a:xfrm>
        </p:grpSpPr>
        <p:sp>
          <p:nvSpPr>
            <p:cNvPr id="40" name="Freeform 40"/>
            <p:cNvSpPr/>
            <p:nvPr/>
          </p:nvSpPr>
          <p:spPr>
            <a:xfrm>
              <a:off x="0" y="0"/>
              <a:ext cx="1839815" cy="672362"/>
            </a:xfrm>
            <a:custGeom>
              <a:avLst/>
              <a:gdLst/>
              <a:ahLst/>
              <a:cxnLst/>
              <a:rect l="l" t="t" r="r" b="b"/>
              <a:pathLst>
                <a:path w="1839815" h="672362">
                  <a:moveTo>
                    <a:pt x="1715355" y="672362"/>
                  </a:moveTo>
                  <a:lnTo>
                    <a:pt x="124460" y="672362"/>
                  </a:lnTo>
                  <a:cubicBezTo>
                    <a:pt x="55880" y="672362"/>
                    <a:pt x="0" y="616482"/>
                    <a:pt x="0" y="547902"/>
                  </a:cubicBezTo>
                  <a:lnTo>
                    <a:pt x="0" y="124460"/>
                  </a:lnTo>
                  <a:cubicBezTo>
                    <a:pt x="0" y="55880"/>
                    <a:pt x="55880" y="0"/>
                    <a:pt x="124460" y="0"/>
                  </a:cubicBezTo>
                  <a:lnTo>
                    <a:pt x="1715355" y="0"/>
                  </a:lnTo>
                  <a:cubicBezTo>
                    <a:pt x="1783935" y="0"/>
                    <a:pt x="1839815" y="55880"/>
                    <a:pt x="1839815" y="124460"/>
                  </a:cubicBezTo>
                  <a:lnTo>
                    <a:pt x="1839815" y="547902"/>
                  </a:lnTo>
                  <a:cubicBezTo>
                    <a:pt x="1839815" y="616482"/>
                    <a:pt x="1783935" y="672362"/>
                    <a:pt x="1715355" y="672362"/>
                  </a:cubicBezTo>
                  <a:close/>
                </a:path>
              </a:pathLst>
            </a:custGeom>
            <a:solidFill>
              <a:srgbClr val="C4A7A1"/>
            </a:solidFill>
          </p:spPr>
        </p:sp>
      </p:grpSp>
      <p:grpSp>
        <p:nvGrpSpPr>
          <p:cNvPr id="41" name="Group 41"/>
          <p:cNvGrpSpPr/>
          <p:nvPr/>
        </p:nvGrpSpPr>
        <p:grpSpPr>
          <a:xfrm>
            <a:off x="14094938" y="8753737"/>
            <a:ext cx="3041232" cy="1136644"/>
            <a:chOff x="0" y="0"/>
            <a:chExt cx="1798989" cy="672362"/>
          </a:xfrm>
        </p:grpSpPr>
        <p:sp>
          <p:nvSpPr>
            <p:cNvPr id="42" name="Freeform 42"/>
            <p:cNvSpPr/>
            <p:nvPr/>
          </p:nvSpPr>
          <p:spPr>
            <a:xfrm>
              <a:off x="0" y="0"/>
              <a:ext cx="1798989" cy="672362"/>
            </a:xfrm>
            <a:custGeom>
              <a:avLst/>
              <a:gdLst/>
              <a:ahLst/>
              <a:cxnLst/>
              <a:rect l="l" t="t" r="r" b="b"/>
              <a:pathLst>
                <a:path w="1798989" h="672362">
                  <a:moveTo>
                    <a:pt x="1674529" y="672362"/>
                  </a:moveTo>
                  <a:lnTo>
                    <a:pt x="124460" y="672362"/>
                  </a:lnTo>
                  <a:cubicBezTo>
                    <a:pt x="55880" y="672362"/>
                    <a:pt x="0" y="616482"/>
                    <a:pt x="0" y="547902"/>
                  </a:cubicBezTo>
                  <a:lnTo>
                    <a:pt x="0" y="124460"/>
                  </a:lnTo>
                  <a:cubicBezTo>
                    <a:pt x="0" y="55880"/>
                    <a:pt x="55880" y="0"/>
                    <a:pt x="124460" y="0"/>
                  </a:cubicBezTo>
                  <a:lnTo>
                    <a:pt x="1674529" y="0"/>
                  </a:lnTo>
                  <a:cubicBezTo>
                    <a:pt x="1743109" y="0"/>
                    <a:pt x="1798989" y="55880"/>
                    <a:pt x="1798989" y="124460"/>
                  </a:cubicBezTo>
                  <a:lnTo>
                    <a:pt x="1798989" y="547902"/>
                  </a:lnTo>
                  <a:cubicBezTo>
                    <a:pt x="1798989" y="616482"/>
                    <a:pt x="1743109" y="672362"/>
                    <a:pt x="1674529" y="672362"/>
                  </a:cubicBezTo>
                  <a:close/>
                </a:path>
              </a:pathLst>
            </a:custGeom>
            <a:solidFill>
              <a:srgbClr val="C4A7A1"/>
            </a:solidFill>
          </p:spPr>
        </p:sp>
      </p:grpSp>
      <p:grpSp>
        <p:nvGrpSpPr>
          <p:cNvPr id="43" name="Group 43"/>
          <p:cNvGrpSpPr>
            <a:grpSpLocks noChangeAspect="1"/>
          </p:cNvGrpSpPr>
          <p:nvPr/>
        </p:nvGrpSpPr>
        <p:grpSpPr>
          <a:xfrm>
            <a:off x="1226835" y="5596161"/>
            <a:ext cx="2924869" cy="2924869"/>
            <a:chOff x="0" y="0"/>
            <a:chExt cx="6350000" cy="6350000"/>
          </a:xfrm>
        </p:grpSpPr>
        <p:sp>
          <p:nvSpPr>
            <p:cNvPr id="44" name="Freeform 4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0"/>
              <a:stretch>
                <a:fillRect t="-18075" b="-38499"/>
              </a:stretch>
            </a:blipFill>
          </p:spPr>
        </p:sp>
        <p:sp>
          <p:nvSpPr>
            <p:cNvPr id="45" name="Freeform 4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46" name="Group 46"/>
          <p:cNvGrpSpPr/>
          <p:nvPr/>
        </p:nvGrpSpPr>
        <p:grpSpPr>
          <a:xfrm>
            <a:off x="1028700" y="8753737"/>
            <a:ext cx="3206450" cy="1103048"/>
            <a:chOff x="0" y="0"/>
            <a:chExt cx="1919716" cy="660400"/>
          </a:xfrm>
        </p:grpSpPr>
        <p:sp>
          <p:nvSpPr>
            <p:cNvPr id="47" name="Freeform 47"/>
            <p:cNvSpPr/>
            <p:nvPr/>
          </p:nvSpPr>
          <p:spPr>
            <a:xfrm>
              <a:off x="0" y="0"/>
              <a:ext cx="1919716" cy="660400"/>
            </a:xfrm>
            <a:custGeom>
              <a:avLst/>
              <a:gdLst/>
              <a:ahLst/>
              <a:cxnLst/>
              <a:rect l="l" t="t" r="r" b="b"/>
              <a:pathLst>
                <a:path w="1919716" h="660400">
                  <a:moveTo>
                    <a:pt x="1795256" y="660400"/>
                  </a:moveTo>
                  <a:lnTo>
                    <a:pt x="124460" y="660400"/>
                  </a:lnTo>
                  <a:cubicBezTo>
                    <a:pt x="55880" y="660400"/>
                    <a:pt x="0" y="604520"/>
                    <a:pt x="0" y="535940"/>
                  </a:cubicBezTo>
                  <a:lnTo>
                    <a:pt x="0" y="124460"/>
                  </a:lnTo>
                  <a:cubicBezTo>
                    <a:pt x="0" y="55880"/>
                    <a:pt x="55880" y="0"/>
                    <a:pt x="124460" y="0"/>
                  </a:cubicBezTo>
                  <a:lnTo>
                    <a:pt x="1795256" y="0"/>
                  </a:lnTo>
                  <a:cubicBezTo>
                    <a:pt x="1863836" y="0"/>
                    <a:pt x="1919716" y="55880"/>
                    <a:pt x="1919716" y="124460"/>
                  </a:cubicBezTo>
                  <a:lnTo>
                    <a:pt x="1919716" y="535940"/>
                  </a:lnTo>
                  <a:cubicBezTo>
                    <a:pt x="1919716" y="604520"/>
                    <a:pt x="1863836" y="660400"/>
                    <a:pt x="1795256" y="660400"/>
                  </a:cubicBezTo>
                  <a:close/>
                </a:path>
              </a:pathLst>
            </a:custGeom>
            <a:solidFill>
              <a:srgbClr val="C4A7A1"/>
            </a:solidFill>
          </p:spPr>
        </p:sp>
      </p:grpSp>
      <p:sp>
        <p:nvSpPr>
          <p:cNvPr id="48" name="TextBox 48"/>
          <p:cNvSpPr txBox="1"/>
          <p:nvPr/>
        </p:nvSpPr>
        <p:spPr>
          <a:xfrm>
            <a:off x="620721" y="4250332"/>
            <a:ext cx="4113110" cy="806450"/>
          </a:xfrm>
          <a:prstGeom prst="rect">
            <a:avLst/>
          </a:prstGeom>
        </p:spPr>
        <p:txBody>
          <a:bodyPr lIns="0" tIns="0" rIns="0" bIns="0" rtlCol="0" anchor="t">
            <a:spAutoFit/>
          </a:bodyPr>
          <a:lstStyle/>
          <a:p>
            <a:pPr algn="ctr">
              <a:lnSpc>
                <a:spcPts val="3250"/>
              </a:lnSpc>
            </a:pPr>
            <a:r>
              <a:rPr lang="en-US" sz="2500" spc="50">
                <a:solidFill>
                  <a:srgbClr val="706F2A"/>
                </a:solidFill>
                <a:latin typeface="Montserrat Extra-Bold"/>
              </a:rPr>
              <a:t>RIKESH </a:t>
            </a:r>
          </a:p>
          <a:p>
            <a:pPr algn="ctr">
              <a:lnSpc>
                <a:spcPts val="3250"/>
              </a:lnSpc>
            </a:pPr>
            <a:r>
              <a:rPr lang="en-US" sz="2500" spc="50">
                <a:solidFill>
                  <a:srgbClr val="706F2A"/>
                </a:solidFill>
                <a:latin typeface="Montserrat Extra-Bold"/>
              </a:rPr>
              <a:t>180606</a:t>
            </a:r>
          </a:p>
        </p:txBody>
      </p:sp>
      <p:sp>
        <p:nvSpPr>
          <p:cNvPr id="49" name="TextBox 49"/>
          <p:cNvSpPr txBox="1"/>
          <p:nvPr/>
        </p:nvSpPr>
        <p:spPr>
          <a:xfrm>
            <a:off x="5621632" y="8906675"/>
            <a:ext cx="2924869" cy="806450"/>
          </a:xfrm>
          <a:prstGeom prst="rect">
            <a:avLst/>
          </a:prstGeom>
        </p:spPr>
        <p:txBody>
          <a:bodyPr lIns="0" tIns="0" rIns="0" bIns="0" rtlCol="0" anchor="t">
            <a:spAutoFit/>
          </a:bodyPr>
          <a:lstStyle/>
          <a:p>
            <a:pPr algn="ctr">
              <a:lnSpc>
                <a:spcPts val="3250"/>
              </a:lnSpc>
            </a:pPr>
            <a:r>
              <a:rPr lang="en-US" sz="2500" spc="50">
                <a:solidFill>
                  <a:srgbClr val="706F2A"/>
                </a:solidFill>
                <a:latin typeface="Montserrat Extra-Bold"/>
              </a:rPr>
              <a:t>PRATIKSHA</a:t>
            </a:r>
          </a:p>
          <a:p>
            <a:pPr algn="ctr">
              <a:lnSpc>
                <a:spcPts val="3250"/>
              </a:lnSpc>
            </a:pPr>
            <a:r>
              <a:rPr lang="en-US" sz="2500" spc="50">
                <a:solidFill>
                  <a:srgbClr val="706F2A"/>
                </a:solidFill>
                <a:latin typeface="Montserrat Extra-Bold"/>
              </a:rPr>
              <a:t>210760</a:t>
            </a:r>
          </a:p>
        </p:txBody>
      </p:sp>
      <p:sp>
        <p:nvSpPr>
          <p:cNvPr id="50" name="TextBox 50"/>
          <p:cNvSpPr txBox="1"/>
          <p:nvPr/>
        </p:nvSpPr>
        <p:spPr>
          <a:xfrm>
            <a:off x="10168208" y="4307120"/>
            <a:ext cx="3259804" cy="806450"/>
          </a:xfrm>
          <a:prstGeom prst="rect">
            <a:avLst/>
          </a:prstGeom>
        </p:spPr>
        <p:txBody>
          <a:bodyPr lIns="0" tIns="0" rIns="0" bIns="0" rtlCol="0" anchor="t">
            <a:spAutoFit/>
          </a:bodyPr>
          <a:lstStyle/>
          <a:p>
            <a:pPr algn="ctr">
              <a:lnSpc>
                <a:spcPts val="3250"/>
              </a:lnSpc>
            </a:pPr>
            <a:r>
              <a:rPr lang="en-US" sz="2500" spc="50">
                <a:solidFill>
                  <a:srgbClr val="706F2A"/>
                </a:solidFill>
                <a:latin typeface="Montserrat Extra-Bold"/>
              </a:rPr>
              <a:t>GAURAV</a:t>
            </a:r>
          </a:p>
          <a:p>
            <a:pPr algn="ctr">
              <a:lnSpc>
                <a:spcPts val="3250"/>
              </a:lnSpc>
            </a:pPr>
            <a:r>
              <a:rPr lang="en-US" sz="2500" spc="50">
                <a:solidFill>
                  <a:srgbClr val="706F2A"/>
                </a:solidFill>
                <a:latin typeface="Montserrat Extra-Bold"/>
              </a:rPr>
              <a:t>170353</a:t>
            </a:r>
          </a:p>
        </p:txBody>
      </p:sp>
      <p:sp>
        <p:nvSpPr>
          <p:cNvPr id="51" name="TextBox 51"/>
          <p:cNvSpPr txBox="1"/>
          <p:nvPr/>
        </p:nvSpPr>
        <p:spPr>
          <a:xfrm>
            <a:off x="5463247" y="4234457"/>
            <a:ext cx="3391336" cy="806450"/>
          </a:xfrm>
          <a:prstGeom prst="rect">
            <a:avLst/>
          </a:prstGeom>
        </p:spPr>
        <p:txBody>
          <a:bodyPr lIns="0" tIns="0" rIns="0" bIns="0" rtlCol="0" anchor="t">
            <a:spAutoFit/>
          </a:bodyPr>
          <a:lstStyle/>
          <a:p>
            <a:pPr algn="ctr">
              <a:lnSpc>
                <a:spcPts val="3250"/>
              </a:lnSpc>
            </a:pPr>
            <a:r>
              <a:rPr lang="en-US" sz="2500" spc="50">
                <a:solidFill>
                  <a:srgbClr val="706F2A"/>
                </a:solidFill>
                <a:latin typeface="Montserrat Extra-Bold"/>
              </a:rPr>
              <a:t>DANISH</a:t>
            </a:r>
          </a:p>
          <a:p>
            <a:pPr algn="ctr">
              <a:lnSpc>
                <a:spcPts val="3250"/>
              </a:lnSpc>
            </a:pPr>
            <a:r>
              <a:rPr lang="en-US" sz="2500" spc="50">
                <a:solidFill>
                  <a:srgbClr val="706F2A"/>
                </a:solidFill>
                <a:latin typeface="Montserrat Extra-Bold"/>
              </a:rPr>
              <a:t>210297</a:t>
            </a:r>
          </a:p>
        </p:txBody>
      </p:sp>
      <p:sp>
        <p:nvSpPr>
          <p:cNvPr id="52" name="TextBox 52"/>
          <p:cNvSpPr txBox="1"/>
          <p:nvPr/>
        </p:nvSpPr>
        <p:spPr>
          <a:xfrm>
            <a:off x="3914825" y="197717"/>
            <a:ext cx="9513187" cy="778580"/>
          </a:xfrm>
          <a:prstGeom prst="rect">
            <a:avLst/>
          </a:prstGeom>
        </p:spPr>
        <p:txBody>
          <a:bodyPr lIns="0" tIns="0" rIns="0" bIns="0" rtlCol="0" anchor="t">
            <a:spAutoFit/>
          </a:bodyPr>
          <a:lstStyle/>
          <a:p>
            <a:pPr>
              <a:lnSpc>
                <a:spcPts val="5761"/>
              </a:lnSpc>
            </a:pPr>
            <a:r>
              <a:rPr lang="en-US" sz="5879" spc="-346">
                <a:solidFill>
                  <a:srgbClr val="263F6B"/>
                </a:solidFill>
                <a:latin typeface="Montserrat Extra-Bold"/>
              </a:rPr>
              <a:t>GROUP MEMBERS</a:t>
            </a:r>
          </a:p>
        </p:txBody>
      </p:sp>
      <p:sp>
        <p:nvSpPr>
          <p:cNvPr id="53" name="TextBox 53"/>
          <p:cNvSpPr txBox="1"/>
          <p:nvPr/>
        </p:nvSpPr>
        <p:spPr>
          <a:xfrm>
            <a:off x="1533525" y="8906675"/>
            <a:ext cx="2183800" cy="806450"/>
          </a:xfrm>
          <a:prstGeom prst="rect">
            <a:avLst/>
          </a:prstGeom>
        </p:spPr>
        <p:txBody>
          <a:bodyPr lIns="0" tIns="0" rIns="0" bIns="0" rtlCol="0" anchor="t">
            <a:spAutoFit/>
          </a:bodyPr>
          <a:lstStyle/>
          <a:p>
            <a:pPr algn="ctr">
              <a:lnSpc>
                <a:spcPts val="3250"/>
              </a:lnSpc>
            </a:pPr>
            <a:r>
              <a:rPr lang="en-US" sz="2500" spc="50">
                <a:solidFill>
                  <a:srgbClr val="706F2A"/>
                </a:solidFill>
                <a:latin typeface="Montserrat Extra-Bold"/>
              </a:rPr>
              <a:t>AVINASH</a:t>
            </a:r>
          </a:p>
          <a:p>
            <a:pPr algn="ctr">
              <a:lnSpc>
                <a:spcPts val="3250"/>
              </a:lnSpc>
            </a:pPr>
            <a:r>
              <a:rPr lang="en-US" sz="2500" spc="50">
                <a:solidFill>
                  <a:srgbClr val="706F2A"/>
                </a:solidFill>
                <a:latin typeface="Montserrat Extra-Bold"/>
              </a:rPr>
              <a:t>200232</a:t>
            </a:r>
          </a:p>
        </p:txBody>
      </p:sp>
      <p:sp>
        <p:nvSpPr>
          <p:cNvPr id="54" name="TextBox 54"/>
          <p:cNvSpPr txBox="1"/>
          <p:nvPr/>
        </p:nvSpPr>
        <p:spPr>
          <a:xfrm>
            <a:off x="10612468" y="8892511"/>
            <a:ext cx="2371285" cy="806450"/>
          </a:xfrm>
          <a:prstGeom prst="rect">
            <a:avLst/>
          </a:prstGeom>
        </p:spPr>
        <p:txBody>
          <a:bodyPr lIns="0" tIns="0" rIns="0" bIns="0" rtlCol="0" anchor="t">
            <a:spAutoFit/>
          </a:bodyPr>
          <a:lstStyle/>
          <a:p>
            <a:pPr algn="ctr">
              <a:lnSpc>
                <a:spcPts val="3250"/>
              </a:lnSpc>
            </a:pPr>
            <a:r>
              <a:rPr lang="en-US" sz="2500" spc="50">
                <a:solidFill>
                  <a:srgbClr val="706F2A"/>
                </a:solidFill>
                <a:latin typeface="Montserrat Extra-Bold"/>
              </a:rPr>
              <a:t>LOHIT</a:t>
            </a:r>
          </a:p>
          <a:p>
            <a:pPr algn="ctr">
              <a:lnSpc>
                <a:spcPts val="3250"/>
              </a:lnSpc>
            </a:pPr>
            <a:r>
              <a:rPr lang="en-US" sz="2500" spc="50">
                <a:solidFill>
                  <a:srgbClr val="706F2A"/>
                </a:solidFill>
                <a:latin typeface="Montserrat Extra-Bold"/>
              </a:rPr>
              <a:t>210564 </a:t>
            </a:r>
          </a:p>
        </p:txBody>
      </p:sp>
      <p:sp>
        <p:nvSpPr>
          <p:cNvPr id="55" name="TextBox 55"/>
          <p:cNvSpPr txBox="1"/>
          <p:nvPr/>
        </p:nvSpPr>
        <p:spPr>
          <a:xfrm>
            <a:off x="14208179" y="8909309"/>
            <a:ext cx="2814750" cy="806450"/>
          </a:xfrm>
          <a:prstGeom prst="rect">
            <a:avLst/>
          </a:prstGeom>
        </p:spPr>
        <p:txBody>
          <a:bodyPr lIns="0" tIns="0" rIns="0" bIns="0" rtlCol="0" anchor="t">
            <a:spAutoFit/>
          </a:bodyPr>
          <a:lstStyle/>
          <a:p>
            <a:pPr algn="ctr">
              <a:lnSpc>
                <a:spcPts val="3250"/>
              </a:lnSpc>
            </a:pPr>
            <a:r>
              <a:rPr lang="en-US" sz="2500" spc="50">
                <a:solidFill>
                  <a:srgbClr val="706F2A"/>
                </a:solidFill>
                <a:latin typeface="Montserrat Extra-Bold"/>
              </a:rPr>
              <a:t>ANUJ</a:t>
            </a:r>
          </a:p>
          <a:p>
            <a:pPr algn="ctr">
              <a:lnSpc>
                <a:spcPts val="3250"/>
              </a:lnSpc>
            </a:pPr>
            <a:r>
              <a:rPr lang="en-US" sz="2500" spc="50">
                <a:solidFill>
                  <a:srgbClr val="706F2A"/>
                </a:solidFill>
                <a:latin typeface="Montserrat Extra-Bold"/>
              </a:rPr>
              <a:t>200232</a:t>
            </a:r>
          </a:p>
        </p:txBody>
      </p:sp>
      <p:sp>
        <p:nvSpPr>
          <p:cNvPr id="56" name="TextBox 56"/>
          <p:cNvSpPr txBox="1"/>
          <p:nvPr/>
        </p:nvSpPr>
        <p:spPr>
          <a:xfrm>
            <a:off x="13929267" y="4309218"/>
            <a:ext cx="4113110" cy="806450"/>
          </a:xfrm>
          <a:prstGeom prst="rect">
            <a:avLst/>
          </a:prstGeom>
        </p:spPr>
        <p:txBody>
          <a:bodyPr lIns="0" tIns="0" rIns="0" bIns="0" rtlCol="0" anchor="t">
            <a:spAutoFit/>
          </a:bodyPr>
          <a:lstStyle/>
          <a:p>
            <a:pPr algn="ctr">
              <a:lnSpc>
                <a:spcPts val="3250"/>
              </a:lnSpc>
            </a:pPr>
            <a:r>
              <a:rPr lang="en-US" sz="2500" spc="50">
                <a:solidFill>
                  <a:srgbClr val="706F2A"/>
                </a:solidFill>
                <a:latin typeface="Montserrat Extra-Bold"/>
              </a:rPr>
              <a:t>AJEET</a:t>
            </a:r>
          </a:p>
          <a:p>
            <a:pPr algn="ctr">
              <a:lnSpc>
                <a:spcPts val="3250"/>
              </a:lnSpc>
            </a:pPr>
            <a:r>
              <a:rPr lang="en-US" sz="2500" spc="50">
                <a:solidFill>
                  <a:srgbClr val="706F2A"/>
                </a:solidFill>
                <a:latin typeface="Montserrat Extra-Bold"/>
              </a:rPr>
              <a:t>210078</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grpSp>
        <p:nvGrpSpPr>
          <p:cNvPr id="4" name="Group 4"/>
          <p:cNvGrpSpPr/>
          <p:nvPr/>
        </p:nvGrpSpPr>
        <p:grpSpPr>
          <a:xfrm rot="-1018602">
            <a:off x="8039333" y="8905548"/>
            <a:ext cx="13981343" cy="6487382"/>
            <a:chOff x="0" y="0"/>
            <a:chExt cx="6233160" cy="2892204"/>
          </a:xfrm>
        </p:grpSpPr>
        <p:sp>
          <p:nvSpPr>
            <p:cNvPr id="5" name="Freeform 5"/>
            <p:cNvSpPr/>
            <p:nvPr/>
          </p:nvSpPr>
          <p:spPr>
            <a:xfrm>
              <a:off x="0" y="-10160"/>
              <a:ext cx="6233160" cy="2913794"/>
            </a:xfrm>
            <a:custGeom>
              <a:avLst/>
              <a:gdLst/>
              <a:ahLst/>
              <a:cxnLst/>
              <a:rect l="l" t="t" r="r" b="b"/>
              <a:pathLst>
                <a:path w="6233160" h="2913794">
                  <a:moveTo>
                    <a:pt x="5897880" y="579120"/>
                  </a:moveTo>
                  <a:lnTo>
                    <a:pt x="3451860" y="40640"/>
                  </a:lnTo>
                  <a:cubicBezTo>
                    <a:pt x="3267710" y="0"/>
                    <a:pt x="2965450" y="0"/>
                    <a:pt x="2781300" y="40640"/>
                  </a:cubicBezTo>
                  <a:lnTo>
                    <a:pt x="335280" y="579120"/>
                  </a:lnTo>
                  <a:cubicBezTo>
                    <a:pt x="151130" y="619760"/>
                    <a:pt x="0" y="807720"/>
                    <a:pt x="0" y="996950"/>
                  </a:cubicBezTo>
                  <a:lnTo>
                    <a:pt x="0" y="1893984"/>
                  </a:lnTo>
                  <a:cubicBezTo>
                    <a:pt x="0" y="2087024"/>
                    <a:pt x="151130" y="2278794"/>
                    <a:pt x="335280" y="2320704"/>
                  </a:cubicBezTo>
                  <a:lnTo>
                    <a:pt x="2781300" y="2871884"/>
                  </a:lnTo>
                  <a:cubicBezTo>
                    <a:pt x="2965450" y="2913794"/>
                    <a:pt x="3267710" y="2913794"/>
                    <a:pt x="3451860" y="2871884"/>
                  </a:cubicBezTo>
                  <a:lnTo>
                    <a:pt x="5897880" y="2320704"/>
                  </a:lnTo>
                  <a:cubicBezTo>
                    <a:pt x="6082030" y="2278794"/>
                    <a:pt x="6233160" y="2087024"/>
                    <a:pt x="6233160" y="1893984"/>
                  </a:cubicBezTo>
                  <a:lnTo>
                    <a:pt x="6233160" y="996950"/>
                  </a:lnTo>
                  <a:cubicBezTo>
                    <a:pt x="6233160" y="807720"/>
                    <a:pt x="6082030" y="619760"/>
                    <a:pt x="5897880" y="579120"/>
                  </a:cubicBezTo>
                  <a:close/>
                </a:path>
              </a:pathLst>
            </a:custGeom>
            <a:solidFill>
              <a:srgbClr val="007074"/>
            </a:solidFill>
          </p:spPr>
        </p:sp>
      </p:grpSp>
      <p:sp>
        <p:nvSpPr>
          <p:cNvPr id="6" name="TextBox 6"/>
          <p:cNvSpPr txBox="1"/>
          <p:nvPr/>
        </p:nvSpPr>
        <p:spPr>
          <a:xfrm>
            <a:off x="14750358" y="9296400"/>
            <a:ext cx="2712910" cy="415290"/>
          </a:xfrm>
          <a:prstGeom prst="rect">
            <a:avLst/>
          </a:prstGeom>
        </p:spPr>
        <p:txBody>
          <a:bodyPr lIns="0" tIns="0" rIns="0" bIns="0" rtlCol="0" anchor="t">
            <a:spAutoFit/>
          </a:bodyPr>
          <a:lstStyle/>
          <a:p>
            <a:pPr algn="r">
              <a:lnSpc>
                <a:spcPts val="3179"/>
              </a:lnSpc>
            </a:pPr>
            <a:r>
              <a:rPr lang="en-US" sz="2999">
                <a:solidFill>
                  <a:srgbClr val="6AABA5"/>
                </a:solidFill>
                <a:latin typeface="TT Commons Pro"/>
              </a:rPr>
              <a:t>SMARTEX</a:t>
            </a:r>
          </a:p>
        </p:txBody>
      </p:sp>
      <p:sp>
        <p:nvSpPr>
          <p:cNvPr id="7" name="TextBox 7"/>
          <p:cNvSpPr txBox="1"/>
          <p:nvPr/>
        </p:nvSpPr>
        <p:spPr>
          <a:xfrm>
            <a:off x="2986226" y="953117"/>
            <a:ext cx="10608877" cy="1224062"/>
          </a:xfrm>
          <a:prstGeom prst="rect">
            <a:avLst/>
          </a:prstGeom>
        </p:spPr>
        <p:txBody>
          <a:bodyPr lIns="0" tIns="0" rIns="0" bIns="0" rtlCol="0" anchor="t">
            <a:spAutoFit/>
          </a:bodyPr>
          <a:lstStyle/>
          <a:p>
            <a:pPr>
              <a:lnSpc>
                <a:spcPts val="9375"/>
              </a:lnSpc>
            </a:pPr>
            <a:r>
              <a:rPr lang="en-US" sz="8844">
                <a:solidFill>
                  <a:srgbClr val="007074"/>
                </a:solidFill>
                <a:latin typeface="TT Commons Pro Bold"/>
              </a:rPr>
              <a:t>Acknowledgment</a:t>
            </a:r>
          </a:p>
        </p:txBody>
      </p:sp>
      <p:sp>
        <p:nvSpPr>
          <p:cNvPr id="8" name="TextBox 8"/>
          <p:cNvSpPr txBox="1"/>
          <p:nvPr/>
        </p:nvSpPr>
        <p:spPr>
          <a:xfrm>
            <a:off x="1028700" y="2853454"/>
            <a:ext cx="14948965" cy="4914138"/>
          </a:xfrm>
          <a:prstGeom prst="rect">
            <a:avLst/>
          </a:prstGeom>
        </p:spPr>
        <p:txBody>
          <a:bodyPr lIns="0" tIns="0" rIns="0" bIns="0" rtlCol="0" anchor="t">
            <a:spAutoFit/>
          </a:bodyPr>
          <a:lstStyle/>
          <a:p>
            <a:pPr marL="0" lvl="0" indent="0" algn="just">
              <a:lnSpc>
                <a:spcPts val="4896"/>
              </a:lnSpc>
            </a:pPr>
            <a:r>
              <a:rPr lang="en-US" sz="3200" spc="67">
                <a:solidFill>
                  <a:srgbClr val="007074"/>
                </a:solidFill>
                <a:latin typeface="Libre Baskerville"/>
              </a:rPr>
              <a:t>We would like to express our sincere gratitude to our professor MR. Indranil saha Sir for his guidance and  support. We are also thankful to our TA Mr. Rumit for his guidance, support  and feedback throughout the development of this software. We are also grateful to our group members for their hard work and dedication in bringing this project to fruition. Finally, we would like to thank all those who contributed to the success of this project and helped us overcome the challenges we faced during its development.</a:t>
            </a:r>
          </a:p>
        </p:txBody>
      </p:sp>
      <p:sp>
        <p:nvSpPr>
          <p:cNvPr id="9" name="TextBox 9"/>
          <p:cNvSpPr txBox="1"/>
          <p:nvPr/>
        </p:nvSpPr>
        <p:spPr>
          <a:xfrm>
            <a:off x="1028700" y="9191625"/>
            <a:ext cx="5256369" cy="626002"/>
          </a:xfrm>
          <a:prstGeom prst="rect">
            <a:avLst/>
          </a:prstGeom>
        </p:spPr>
        <p:txBody>
          <a:bodyPr lIns="0" tIns="0" rIns="0" bIns="0" rtlCol="0" anchor="t">
            <a:spAutoFit/>
          </a:bodyPr>
          <a:lstStyle/>
          <a:p>
            <a:pPr algn="ctr">
              <a:lnSpc>
                <a:spcPts val="5182"/>
              </a:lnSpc>
            </a:pPr>
            <a:r>
              <a:rPr lang="en-US" sz="3701">
                <a:solidFill>
                  <a:srgbClr val="000000"/>
                </a:solidFill>
                <a:latin typeface="Canva Sans Bold"/>
              </a:rPr>
              <a:t>Group 16 : BIT ENGINE</a:t>
            </a:r>
            <a:r>
              <a:rPr lang="en-US" sz="3701">
                <a:solidFill>
                  <a:srgbClr val="000000"/>
                </a:solidFill>
                <a:latin typeface="Canva Sans"/>
              </a:rPr>
              <a:t> </a:t>
            </a:r>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409278" y="3106075"/>
            <a:ext cx="9634108" cy="2870404"/>
            <a:chOff x="-9220" y="0"/>
            <a:chExt cx="3691244" cy="1099776"/>
          </a:xfrm>
        </p:grpSpPr>
        <p:sp>
          <p:nvSpPr>
            <p:cNvPr id="7" name="Freeform 7"/>
            <p:cNvSpPr/>
            <p:nvPr/>
          </p:nvSpPr>
          <p:spPr>
            <a:xfrm>
              <a:off x="0" y="0"/>
              <a:ext cx="3682024" cy="1099776"/>
            </a:xfrm>
            <a:custGeom>
              <a:avLst/>
              <a:gdLst/>
              <a:ahLst/>
              <a:cxnLst/>
              <a:rect l="l" t="t" r="r" b="b"/>
              <a:pathLst>
                <a:path w="3682024" h="1099776">
                  <a:moveTo>
                    <a:pt x="0" y="0"/>
                  </a:moveTo>
                  <a:lnTo>
                    <a:pt x="3682024" y="0"/>
                  </a:lnTo>
                  <a:lnTo>
                    <a:pt x="3682024" y="1099776"/>
                  </a:lnTo>
                  <a:lnTo>
                    <a:pt x="0" y="1099776"/>
                  </a:lnTo>
                  <a:close/>
                </a:path>
              </a:pathLst>
            </a:custGeom>
            <a:solidFill>
              <a:srgbClr val="000000"/>
            </a:solidFill>
          </p:spPr>
        </p:sp>
        <p:sp>
          <p:nvSpPr>
            <p:cNvPr id="8" name="TextBox 8"/>
            <p:cNvSpPr txBox="1"/>
            <p:nvPr/>
          </p:nvSpPr>
          <p:spPr>
            <a:xfrm>
              <a:off x="-9220" y="0"/>
              <a:ext cx="3682024" cy="946150"/>
            </a:xfrm>
            <a:prstGeom prst="rect">
              <a:avLst/>
            </a:prstGeom>
          </p:spPr>
          <p:txBody>
            <a:bodyPr lIns="50800" tIns="50800" rIns="50800" bIns="50800" rtlCol="0" anchor="ctr"/>
            <a:lstStyle/>
            <a:p>
              <a:pPr algn="ctr">
                <a:lnSpc>
                  <a:spcPts val="16638"/>
                </a:lnSpc>
              </a:pPr>
              <a:r>
                <a:rPr lang="en-US" sz="12798" dirty="0">
                  <a:solidFill>
                    <a:srgbClr val="FFFFFF"/>
                  </a:solidFill>
                  <a:latin typeface="Fira Sans Medium"/>
                </a:rPr>
                <a:t>Questions?</a:t>
              </a: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55017" y="7528449"/>
            <a:ext cx="1156649" cy="1173721"/>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26297" y="8859167"/>
            <a:ext cx="1159455" cy="1178744"/>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779578" y="7341318"/>
            <a:ext cx="7616557" cy="78154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78" b="7778"/>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62172" y="-668293"/>
            <a:ext cx="2446436" cy="41148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64009" y="6950278"/>
            <a:ext cx="2423991" cy="4114800"/>
          </a:xfrm>
          <a:prstGeom prst="rect">
            <a:avLst/>
          </a:prstGeom>
        </p:spPr>
      </p:pic>
      <p:sp>
        <p:nvSpPr>
          <p:cNvPr id="5" name="TextBox 5"/>
          <p:cNvSpPr txBox="1"/>
          <p:nvPr/>
        </p:nvSpPr>
        <p:spPr>
          <a:xfrm>
            <a:off x="3645660" y="3744055"/>
            <a:ext cx="10317538" cy="4175936"/>
          </a:xfrm>
          <a:prstGeom prst="rect">
            <a:avLst/>
          </a:prstGeom>
        </p:spPr>
        <p:txBody>
          <a:bodyPr lIns="0" tIns="0" rIns="0" bIns="0" rtlCol="0" anchor="t">
            <a:spAutoFit/>
          </a:bodyPr>
          <a:lstStyle/>
          <a:p>
            <a:pPr algn="ctr">
              <a:lnSpc>
                <a:spcPts val="14204"/>
              </a:lnSpc>
            </a:pPr>
            <a:r>
              <a:rPr lang="en-US" sz="26800">
                <a:solidFill>
                  <a:srgbClr val="22423D"/>
                </a:solidFill>
                <a:latin typeface="Moontime"/>
              </a:rPr>
              <a:t>Thank</a:t>
            </a:r>
          </a:p>
          <a:p>
            <a:pPr algn="ctr">
              <a:lnSpc>
                <a:spcPts val="14204"/>
              </a:lnSpc>
            </a:pPr>
            <a:r>
              <a:rPr lang="en-US" sz="26800">
                <a:solidFill>
                  <a:srgbClr val="22423D"/>
                </a:solidFill>
                <a:latin typeface="Moontime"/>
              </a:rPr>
              <a:t>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6305562" y="-832330"/>
            <a:ext cx="12278020" cy="12278020"/>
          </a:xfrm>
          <a:prstGeom prst="rect">
            <a:avLst/>
          </a:prstGeom>
        </p:spPr>
      </p:pic>
      <p:grpSp>
        <p:nvGrpSpPr>
          <p:cNvPr id="4" name="Group 4"/>
          <p:cNvGrpSpPr>
            <a:grpSpLocks noChangeAspect="1"/>
          </p:cNvGrpSpPr>
          <p:nvPr/>
        </p:nvGrpSpPr>
        <p:grpSpPr>
          <a:xfrm>
            <a:off x="9616601" y="122631"/>
            <a:ext cx="8671399" cy="10368097"/>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9862" r="-49488"/>
              </a:stretch>
            </a:blipFill>
          </p:spPr>
        </p:sp>
      </p:grpSp>
      <p:sp>
        <p:nvSpPr>
          <p:cNvPr id="6" name="TextBox 6"/>
          <p:cNvSpPr txBox="1"/>
          <p:nvPr/>
        </p:nvSpPr>
        <p:spPr>
          <a:xfrm>
            <a:off x="630488" y="726091"/>
            <a:ext cx="11814084" cy="3116199"/>
          </a:xfrm>
          <a:prstGeom prst="rect">
            <a:avLst/>
          </a:prstGeom>
        </p:spPr>
        <p:txBody>
          <a:bodyPr lIns="0" tIns="0" rIns="0" bIns="0" rtlCol="0" anchor="t">
            <a:spAutoFit/>
          </a:bodyPr>
          <a:lstStyle/>
          <a:p>
            <a:pPr>
              <a:lnSpc>
                <a:spcPts val="8071"/>
              </a:lnSpc>
            </a:pPr>
            <a:r>
              <a:rPr lang="en-US" sz="8236" spc="-485">
                <a:solidFill>
                  <a:srgbClr val="263F6B"/>
                </a:solidFill>
                <a:latin typeface="Montserrat Extra-Bold"/>
              </a:rPr>
              <a:t>CAEES : Campus Automated Entry-Exit System</a:t>
            </a:r>
          </a:p>
        </p:txBody>
      </p:sp>
      <p:sp>
        <p:nvSpPr>
          <p:cNvPr id="7" name="TextBox 7"/>
          <p:cNvSpPr txBox="1"/>
          <p:nvPr/>
        </p:nvSpPr>
        <p:spPr>
          <a:xfrm>
            <a:off x="464951" y="4393969"/>
            <a:ext cx="6761472" cy="4873243"/>
          </a:xfrm>
          <a:prstGeom prst="rect">
            <a:avLst/>
          </a:prstGeom>
        </p:spPr>
        <p:txBody>
          <a:bodyPr lIns="0" tIns="0" rIns="0" bIns="0" rtlCol="0" anchor="t">
            <a:spAutoFit/>
          </a:bodyPr>
          <a:lstStyle/>
          <a:p>
            <a:pPr marL="827401" lvl="1" indent="-413700">
              <a:lnSpc>
                <a:spcPts val="8622"/>
              </a:lnSpc>
              <a:buFont typeface="Arial"/>
              <a:buChar char="•"/>
            </a:pPr>
            <a:r>
              <a:rPr lang="en-US" sz="3832" spc="76">
                <a:solidFill>
                  <a:srgbClr val="706F2A"/>
                </a:solidFill>
                <a:latin typeface="Montserrat Bold"/>
              </a:rPr>
              <a:t>Potential Users: </a:t>
            </a:r>
          </a:p>
          <a:p>
            <a:pPr>
              <a:lnSpc>
                <a:spcPts val="7570"/>
              </a:lnSpc>
            </a:pPr>
            <a:r>
              <a:rPr lang="en-US" sz="3364" spc="67">
                <a:solidFill>
                  <a:srgbClr val="706F2A"/>
                </a:solidFill>
                <a:latin typeface="Montserrat"/>
              </a:rPr>
              <a:t>          IITK students </a:t>
            </a:r>
          </a:p>
          <a:p>
            <a:pPr>
              <a:lnSpc>
                <a:spcPts val="7570"/>
              </a:lnSpc>
            </a:pPr>
            <a:r>
              <a:rPr lang="en-US" sz="3364" spc="67">
                <a:solidFill>
                  <a:srgbClr val="706F2A"/>
                </a:solidFill>
                <a:latin typeface="Montserrat"/>
              </a:rPr>
              <a:t>          IITK Staff </a:t>
            </a:r>
          </a:p>
          <a:p>
            <a:pPr>
              <a:lnSpc>
                <a:spcPts val="7570"/>
              </a:lnSpc>
            </a:pPr>
            <a:r>
              <a:rPr lang="en-US" sz="3364" spc="67">
                <a:solidFill>
                  <a:srgbClr val="706F2A"/>
                </a:solidFill>
                <a:latin typeface="Montserrat"/>
              </a:rPr>
              <a:t>          IITK community </a:t>
            </a:r>
          </a:p>
          <a:p>
            <a:pPr>
              <a:lnSpc>
                <a:spcPts val="8201"/>
              </a:lnSpc>
            </a:pPr>
            <a:endParaRPr lang="en-US" sz="3364" spc="67">
              <a:solidFill>
                <a:srgbClr val="706F2A"/>
              </a:solidFill>
              <a:latin typeface="Montserrat"/>
            </a:endParaRP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76242" y="8956802"/>
            <a:ext cx="1783058" cy="295015"/>
          </a:xfrm>
          <a:prstGeom prst="rect">
            <a:avLst/>
          </a:prstGeo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2700000">
            <a:off x="-2069655" y="9635873"/>
            <a:ext cx="5293007" cy="2487400"/>
          </a:xfrm>
          <a:prstGeom prst="rect">
            <a:avLst/>
          </a:prstGeom>
          <a:solidFill>
            <a:srgbClr val="213559"/>
          </a:solidFill>
        </p:spPr>
      </p:sp>
      <p:sp>
        <p:nvSpPr>
          <p:cNvPr id="4" name="AutoShape 4"/>
          <p:cNvSpPr/>
          <p:nvPr/>
        </p:nvSpPr>
        <p:spPr>
          <a:xfrm rot="2700000">
            <a:off x="15641497" y="-1243700"/>
            <a:ext cx="5293007" cy="2487400"/>
          </a:xfrm>
          <a:prstGeom prst="rect">
            <a:avLst/>
          </a:prstGeom>
          <a:solidFill>
            <a:srgbClr val="213559"/>
          </a:solidFill>
        </p:spPr>
      </p:sp>
      <p:grpSp>
        <p:nvGrpSpPr>
          <p:cNvPr id="5" name="Group 5"/>
          <p:cNvGrpSpPr/>
          <p:nvPr/>
        </p:nvGrpSpPr>
        <p:grpSpPr>
          <a:xfrm>
            <a:off x="-164705" y="780966"/>
            <a:ext cx="1483108" cy="1309890"/>
            <a:chOff x="0" y="0"/>
            <a:chExt cx="747731" cy="660400"/>
          </a:xfrm>
        </p:grpSpPr>
        <p:sp>
          <p:nvSpPr>
            <p:cNvPr id="6" name="Freeform 6"/>
            <p:cNvSpPr/>
            <p:nvPr/>
          </p:nvSpPr>
          <p:spPr>
            <a:xfrm>
              <a:off x="0" y="0"/>
              <a:ext cx="747731" cy="660400"/>
            </a:xfrm>
            <a:custGeom>
              <a:avLst/>
              <a:gdLst/>
              <a:ahLst/>
              <a:cxnLst/>
              <a:rect l="l" t="t" r="r" b="b"/>
              <a:pathLst>
                <a:path w="747731" h="660400">
                  <a:moveTo>
                    <a:pt x="623270" y="660400"/>
                  </a:moveTo>
                  <a:lnTo>
                    <a:pt x="124460" y="660400"/>
                  </a:lnTo>
                  <a:cubicBezTo>
                    <a:pt x="55880" y="660400"/>
                    <a:pt x="0" y="604520"/>
                    <a:pt x="0" y="535940"/>
                  </a:cubicBezTo>
                  <a:lnTo>
                    <a:pt x="0" y="124460"/>
                  </a:lnTo>
                  <a:cubicBezTo>
                    <a:pt x="0" y="55880"/>
                    <a:pt x="55880" y="0"/>
                    <a:pt x="124460" y="0"/>
                  </a:cubicBezTo>
                  <a:lnTo>
                    <a:pt x="623271" y="0"/>
                  </a:lnTo>
                  <a:cubicBezTo>
                    <a:pt x="691851" y="0"/>
                    <a:pt x="747731" y="55880"/>
                    <a:pt x="747731" y="124460"/>
                  </a:cubicBezTo>
                  <a:lnTo>
                    <a:pt x="747731" y="535940"/>
                  </a:lnTo>
                  <a:cubicBezTo>
                    <a:pt x="747731" y="604520"/>
                    <a:pt x="691851" y="660400"/>
                    <a:pt x="623271" y="660400"/>
                  </a:cubicBezTo>
                  <a:close/>
                </a:path>
              </a:pathLst>
            </a:custGeom>
            <a:solidFill>
              <a:srgbClr val="263F6B"/>
            </a:solidFill>
          </p:spPr>
        </p:sp>
      </p:grpSp>
      <p:pic>
        <p:nvPicPr>
          <p:cNvPr id="7" name="Picture 7"/>
          <p:cNvPicPr>
            <a:picLocks noChangeAspect="1"/>
          </p:cNvPicPr>
          <p:nvPr/>
        </p:nvPicPr>
        <p:blipFill>
          <a:blip r:embed="rId2"/>
          <a:srcRect t="3970" b="3970"/>
          <a:stretch>
            <a:fillRect/>
          </a:stretch>
        </p:blipFill>
        <p:spPr>
          <a:xfrm>
            <a:off x="10059802" y="1290849"/>
            <a:ext cx="7199498" cy="3731949"/>
          </a:xfrm>
          <a:prstGeom prst="rect">
            <a:avLst/>
          </a:prstGeom>
        </p:spPr>
      </p:pic>
      <p:pic>
        <p:nvPicPr>
          <p:cNvPr id="8" name="Picture 8"/>
          <p:cNvPicPr>
            <a:picLocks noChangeAspect="1"/>
          </p:cNvPicPr>
          <p:nvPr/>
        </p:nvPicPr>
        <p:blipFill>
          <a:blip r:embed="rId3"/>
          <a:srcRect/>
          <a:stretch>
            <a:fillRect/>
          </a:stretch>
        </p:blipFill>
        <p:spPr>
          <a:xfrm>
            <a:off x="2213057" y="7111550"/>
            <a:ext cx="4192392" cy="2794928"/>
          </a:xfrm>
          <a:prstGeom prst="rect">
            <a:avLst/>
          </a:prstGeom>
        </p:spPr>
      </p:pic>
      <p:pic>
        <p:nvPicPr>
          <p:cNvPr id="9" name="Picture 9"/>
          <p:cNvPicPr>
            <a:picLocks noChangeAspect="1"/>
          </p:cNvPicPr>
          <p:nvPr/>
        </p:nvPicPr>
        <p:blipFill>
          <a:blip r:embed="rId4"/>
          <a:srcRect t="15103" r="8653" b="15103"/>
          <a:stretch>
            <a:fillRect/>
          </a:stretch>
        </p:blipFill>
        <p:spPr>
          <a:xfrm>
            <a:off x="10946393" y="5322420"/>
            <a:ext cx="4590817" cy="4764833"/>
          </a:xfrm>
          <a:prstGeom prst="rect">
            <a:avLst/>
          </a:prstGeom>
        </p:spPr>
      </p:pic>
      <p:pic>
        <p:nvPicPr>
          <p:cNvPr id="10" name="Picture 10"/>
          <p:cNvPicPr>
            <a:picLocks noChangeAspect="1"/>
          </p:cNvPicPr>
          <p:nvPr/>
        </p:nvPicPr>
        <p:blipFill>
          <a:blip r:embed="rId5"/>
          <a:srcRect b="9716"/>
          <a:stretch>
            <a:fillRect/>
          </a:stretch>
        </p:blipFill>
        <p:spPr>
          <a:xfrm>
            <a:off x="1563967" y="6025397"/>
            <a:ext cx="6760775" cy="4061855"/>
          </a:xfrm>
          <a:prstGeom prst="rect">
            <a:avLst/>
          </a:prstGeom>
        </p:spPr>
      </p:pic>
      <p:sp>
        <p:nvSpPr>
          <p:cNvPr id="11" name="TextBox 11"/>
          <p:cNvSpPr txBox="1"/>
          <p:nvPr/>
        </p:nvSpPr>
        <p:spPr>
          <a:xfrm>
            <a:off x="576849" y="2547923"/>
            <a:ext cx="8735012" cy="4076525"/>
          </a:xfrm>
          <a:prstGeom prst="rect">
            <a:avLst/>
          </a:prstGeom>
        </p:spPr>
        <p:txBody>
          <a:bodyPr lIns="0" tIns="0" rIns="0" bIns="0" rtlCol="0" anchor="t">
            <a:spAutoFit/>
          </a:bodyPr>
          <a:lstStyle/>
          <a:p>
            <a:pPr marL="886672" lvl="1" indent="-443336">
              <a:lnSpc>
                <a:spcPts val="5749"/>
              </a:lnSpc>
              <a:buFont typeface="Arial"/>
              <a:buChar char="•"/>
            </a:pPr>
            <a:r>
              <a:rPr lang="en-US" sz="4106">
                <a:solidFill>
                  <a:srgbClr val="263F6B"/>
                </a:solidFill>
                <a:latin typeface="Canva Sans"/>
              </a:rPr>
              <a:t>Challenges of manual entry- exit due to long queues </a:t>
            </a:r>
          </a:p>
          <a:p>
            <a:pPr marL="886672" lvl="1" indent="-443336">
              <a:lnSpc>
                <a:spcPts val="5749"/>
              </a:lnSpc>
              <a:buFont typeface="Arial"/>
              <a:buChar char="•"/>
            </a:pPr>
            <a:r>
              <a:rPr lang="en-US" sz="4106">
                <a:solidFill>
                  <a:srgbClr val="263F6B"/>
                </a:solidFill>
                <a:latin typeface="Canva Sans"/>
              </a:rPr>
              <a:t>Risks of errors in manual entry</a:t>
            </a:r>
          </a:p>
          <a:p>
            <a:pPr marL="886672" lvl="1" indent="-443336">
              <a:lnSpc>
                <a:spcPts val="5749"/>
              </a:lnSpc>
              <a:buFont typeface="Arial"/>
              <a:buChar char="•"/>
            </a:pPr>
            <a:r>
              <a:rPr lang="en-US" sz="4106">
                <a:solidFill>
                  <a:srgbClr val="263F6B"/>
                </a:solidFill>
                <a:latin typeface="Canva Sans"/>
              </a:rPr>
              <a:t>Time taking data entries</a:t>
            </a:r>
          </a:p>
          <a:p>
            <a:pPr>
              <a:lnSpc>
                <a:spcPts val="4769"/>
              </a:lnSpc>
            </a:pPr>
            <a:endParaRPr lang="en-US" sz="4106">
              <a:solidFill>
                <a:srgbClr val="263F6B"/>
              </a:solidFill>
              <a:latin typeface="Canva Sans"/>
            </a:endParaRPr>
          </a:p>
          <a:p>
            <a:pPr>
              <a:lnSpc>
                <a:spcPts val="4769"/>
              </a:lnSpc>
            </a:pPr>
            <a:endParaRPr lang="en-US" sz="4106">
              <a:solidFill>
                <a:srgbClr val="263F6B"/>
              </a:solidFill>
              <a:latin typeface="Canva Sans"/>
            </a:endParaRPr>
          </a:p>
        </p:txBody>
      </p:sp>
      <p:sp>
        <p:nvSpPr>
          <p:cNvPr id="12" name="TextBox 12"/>
          <p:cNvSpPr txBox="1"/>
          <p:nvPr/>
        </p:nvSpPr>
        <p:spPr>
          <a:xfrm>
            <a:off x="1732509" y="659273"/>
            <a:ext cx="8234551" cy="1077849"/>
          </a:xfrm>
          <a:prstGeom prst="rect">
            <a:avLst/>
          </a:prstGeom>
        </p:spPr>
        <p:txBody>
          <a:bodyPr lIns="0" tIns="0" rIns="0" bIns="0" rtlCol="0" anchor="t">
            <a:spAutoFit/>
          </a:bodyPr>
          <a:lstStyle/>
          <a:p>
            <a:pPr algn="ctr">
              <a:lnSpc>
                <a:spcPts val="8071"/>
              </a:lnSpc>
            </a:pPr>
            <a:r>
              <a:rPr lang="en-US" sz="8236" spc="-485">
                <a:solidFill>
                  <a:srgbClr val="263F6B"/>
                </a:solidFill>
                <a:latin typeface="Montserrat Extra-Bold"/>
              </a:rPr>
              <a:t>Why this one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34833">
            <a:off x="9159858" y="3801322"/>
            <a:ext cx="2114822" cy="853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3457" y="-356404"/>
            <a:ext cx="2180910" cy="2770209"/>
          </a:xfrm>
          <a:prstGeom prst="rect">
            <a:avLst/>
          </a:prstGeom>
        </p:spPr>
      </p:pic>
      <p:grpSp>
        <p:nvGrpSpPr>
          <p:cNvPr id="4" name="Group 4"/>
          <p:cNvGrpSpPr>
            <a:grpSpLocks noChangeAspect="1"/>
          </p:cNvGrpSpPr>
          <p:nvPr/>
        </p:nvGrpSpPr>
        <p:grpSpPr>
          <a:xfrm>
            <a:off x="13201468" y="4964398"/>
            <a:ext cx="4716135" cy="4697712"/>
            <a:chOff x="0" y="0"/>
            <a:chExt cx="6502400" cy="6477000"/>
          </a:xfrm>
        </p:grpSpPr>
        <p:sp>
          <p:nvSpPr>
            <p:cNvPr id="5" name="Freeform 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77824" r="-11510"/>
              </a:stretch>
            </a:blipFill>
          </p:spPr>
        </p:sp>
        <p:sp>
          <p:nvSpPr>
            <p:cNvPr id="6" name="Freeform 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91B25"/>
            </a:solidFill>
          </p:spPr>
        </p:sp>
      </p:grpSp>
      <p:grpSp>
        <p:nvGrpSpPr>
          <p:cNvPr id="7" name="Group 7"/>
          <p:cNvGrpSpPr>
            <a:grpSpLocks noChangeAspect="1"/>
          </p:cNvGrpSpPr>
          <p:nvPr/>
        </p:nvGrpSpPr>
        <p:grpSpPr>
          <a:xfrm>
            <a:off x="13094741" y="0"/>
            <a:ext cx="4822861" cy="4804022"/>
            <a:chOff x="0" y="0"/>
            <a:chExt cx="6502400" cy="6477000"/>
          </a:xfrm>
        </p:grpSpPr>
        <p:sp>
          <p:nvSpPr>
            <p:cNvPr id="8" name="Freeform 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4665" r="-24665"/>
              </a:stretch>
            </a:blipFill>
          </p:spPr>
        </p:sp>
        <p:sp>
          <p:nvSpPr>
            <p:cNvPr id="9" name="Freeform 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91B25"/>
            </a:solidFill>
          </p:spPr>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6088">
            <a:off x="2275564" y="-1207138"/>
            <a:ext cx="2180910" cy="2770209"/>
          </a:xfrm>
          <a:prstGeom prst="rect">
            <a:avLst/>
          </a:prstGeom>
        </p:spPr>
      </p:pic>
      <p:pic>
        <p:nvPicPr>
          <p:cNvPr id="11" name="Picture 11"/>
          <p:cNvPicPr>
            <a:picLocks noChangeAspect="1"/>
          </p:cNvPicPr>
          <p:nvPr/>
        </p:nvPicPr>
        <p:blipFill>
          <a:blip r:embed="rId8"/>
          <a:srcRect l="1049" b="2405"/>
          <a:stretch>
            <a:fillRect/>
          </a:stretch>
        </p:blipFill>
        <p:spPr>
          <a:xfrm>
            <a:off x="329000" y="4383866"/>
            <a:ext cx="7201364" cy="3734611"/>
          </a:xfrm>
          <a:prstGeom prst="rect">
            <a:avLst/>
          </a:prstGeom>
        </p:spPr>
      </p:pic>
      <p:sp>
        <p:nvSpPr>
          <p:cNvPr id="12" name="TextBox 12"/>
          <p:cNvSpPr txBox="1"/>
          <p:nvPr/>
        </p:nvSpPr>
        <p:spPr>
          <a:xfrm>
            <a:off x="329000" y="1559004"/>
            <a:ext cx="6738621" cy="2486409"/>
          </a:xfrm>
          <a:prstGeom prst="rect">
            <a:avLst/>
          </a:prstGeom>
        </p:spPr>
        <p:txBody>
          <a:bodyPr lIns="0" tIns="0" rIns="0" bIns="0" rtlCol="0" anchor="t">
            <a:spAutoFit/>
          </a:bodyPr>
          <a:lstStyle/>
          <a:p>
            <a:pPr>
              <a:lnSpc>
                <a:spcPts val="4133"/>
              </a:lnSpc>
            </a:pPr>
            <a:endParaRPr/>
          </a:p>
          <a:p>
            <a:pPr marL="817759" lvl="1" indent="-408879">
              <a:lnSpc>
                <a:spcPts val="5302"/>
              </a:lnSpc>
              <a:buFont typeface="Arial"/>
              <a:buChar char="•"/>
            </a:pPr>
            <a:r>
              <a:rPr lang="en-US" sz="3787">
                <a:solidFill>
                  <a:srgbClr val="263F6B"/>
                </a:solidFill>
                <a:latin typeface="Canva Sans"/>
              </a:rPr>
              <a:t>Difficulties in managing entry and exit data</a:t>
            </a:r>
          </a:p>
          <a:p>
            <a:pPr>
              <a:lnSpc>
                <a:spcPts val="5302"/>
              </a:lnSpc>
            </a:pPr>
            <a:endParaRPr lang="en-US" sz="3787">
              <a:solidFill>
                <a:srgbClr val="263F6B"/>
              </a:solidFill>
              <a:latin typeface="Canva Sans"/>
            </a:endParaRPr>
          </a:p>
        </p:txBody>
      </p:sp>
      <p:sp>
        <p:nvSpPr>
          <p:cNvPr id="13" name="TextBox 13"/>
          <p:cNvSpPr txBox="1"/>
          <p:nvPr/>
        </p:nvSpPr>
        <p:spPr>
          <a:xfrm>
            <a:off x="7530363" y="402716"/>
            <a:ext cx="6079454" cy="2643959"/>
          </a:xfrm>
          <a:prstGeom prst="rect">
            <a:avLst/>
          </a:prstGeom>
        </p:spPr>
        <p:txBody>
          <a:bodyPr lIns="0" tIns="0" rIns="0" bIns="0" rtlCol="0" anchor="t">
            <a:spAutoFit/>
          </a:bodyPr>
          <a:lstStyle/>
          <a:p>
            <a:pPr>
              <a:lnSpc>
                <a:spcPts val="5302"/>
              </a:lnSpc>
            </a:pPr>
            <a:endParaRPr/>
          </a:p>
          <a:p>
            <a:pPr marL="817759" lvl="1" indent="-408879">
              <a:lnSpc>
                <a:spcPts val="5302"/>
              </a:lnSpc>
              <a:buFont typeface="Arial"/>
              <a:buChar char="•"/>
            </a:pPr>
            <a:r>
              <a:rPr lang="en-US" sz="3787">
                <a:solidFill>
                  <a:srgbClr val="263F6B"/>
                </a:solidFill>
                <a:latin typeface="Canva Sans"/>
              </a:rPr>
              <a:t>Potential for additional features </a:t>
            </a:r>
          </a:p>
          <a:p>
            <a:pPr>
              <a:lnSpc>
                <a:spcPts val="5302"/>
              </a:lnSpc>
            </a:pPr>
            <a:endParaRPr lang="en-US" sz="3787">
              <a:solidFill>
                <a:srgbClr val="263F6B"/>
              </a:solidFill>
              <a:latin typeface="Canva Sans"/>
            </a:endParaRPr>
          </a:p>
        </p:txBody>
      </p:sp>
      <p:sp>
        <p:nvSpPr>
          <p:cNvPr id="14" name="TextBox 14"/>
          <p:cNvSpPr txBox="1"/>
          <p:nvPr/>
        </p:nvSpPr>
        <p:spPr>
          <a:xfrm>
            <a:off x="7787902" y="4820527"/>
            <a:ext cx="5564378" cy="2785088"/>
          </a:xfrm>
          <a:prstGeom prst="rect">
            <a:avLst/>
          </a:prstGeom>
        </p:spPr>
        <p:txBody>
          <a:bodyPr lIns="0" tIns="0" rIns="0" bIns="0" rtlCol="0" anchor="t">
            <a:spAutoFit/>
          </a:bodyPr>
          <a:lstStyle/>
          <a:p>
            <a:pPr>
              <a:lnSpc>
                <a:spcPts val="5594"/>
              </a:lnSpc>
            </a:pPr>
            <a:endParaRPr/>
          </a:p>
          <a:p>
            <a:pPr marL="862705" lvl="1" indent="-431352">
              <a:lnSpc>
                <a:spcPts val="5594"/>
              </a:lnSpc>
              <a:buFont typeface="Arial"/>
              <a:buChar char="•"/>
            </a:pPr>
            <a:r>
              <a:rPr lang="en-US" sz="3995">
                <a:solidFill>
                  <a:srgbClr val="263F6B"/>
                </a:solidFill>
                <a:latin typeface="Canva Sans"/>
              </a:rPr>
              <a:t>Accessing real-time information </a:t>
            </a:r>
          </a:p>
          <a:p>
            <a:pPr>
              <a:lnSpc>
                <a:spcPts val="5594"/>
              </a:lnSpc>
            </a:pPr>
            <a:endParaRPr lang="en-US" sz="3995">
              <a:solidFill>
                <a:srgbClr val="263F6B"/>
              </a:solidFill>
              <a:latin typeface="Canva Sans"/>
            </a:endParaRPr>
          </a:p>
        </p:txBody>
      </p:sp>
      <p:grpSp>
        <p:nvGrpSpPr>
          <p:cNvPr id="15" name="Group 15"/>
          <p:cNvGrpSpPr/>
          <p:nvPr/>
        </p:nvGrpSpPr>
        <p:grpSpPr>
          <a:xfrm>
            <a:off x="-119849" y="9470536"/>
            <a:ext cx="18407849" cy="1309890"/>
            <a:chOff x="0" y="0"/>
            <a:chExt cx="9280583" cy="660400"/>
          </a:xfrm>
        </p:grpSpPr>
        <p:sp>
          <p:nvSpPr>
            <p:cNvPr id="16" name="Freeform 16"/>
            <p:cNvSpPr/>
            <p:nvPr/>
          </p:nvSpPr>
          <p:spPr>
            <a:xfrm>
              <a:off x="0" y="0"/>
              <a:ext cx="9280583" cy="660400"/>
            </a:xfrm>
            <a:custGeom>
              <a:avLst/>
              <a:gdLst/>
              <a:ahLst/>
              <a:cxnLst/>
              <a:rect l="l" t="t" r="r" b="b"/>
              <a:pathLst>
                <a:path w="9280583" h="660400">
                  <a:moveTo>
                    <a:pt x="9156123" y="660400"/>
                  </a:moveTo>
                  <a:lnTo>
                    <a:pt x="124460" y="660400"/>
                  </a:lnTo>
                  <a:cubicBezTo>
                    <a:pt x="55880" y="660400"/>
                    <a:pt x="0" y="604520"/>
                    <a:pt x="0" y="535940"/>
                  </a:cubicBezTo>
                  <a:lnTo>
                    <a:pt x="0" y="124460"/>
                  </a:lnTo>
                  <a:cubicBezTo>
                    <a:pt x="0" y="55880"/>
                    <a:pt x="55880" y="0"/>
                    <a:pt x="124460" y="0"/>
                  </a:cubicBezTo>
                  <a:lnTo>
                    <a:pt x="9156123" y="0"/>
                  </a:lnTo>
                  <a:cubicBezTo>
                    <a:pt x="9224703" y="0"/>
                    <a:pt x="9280583" y="55880"/>
                    <a:pt x="9280583" y="124460"/>
                  </a:cubicBezTo>
                  <a:lnTo>
                    <a:pt x="9280583" y="535940"/>
                  </a:lnTo>
                  <a:cubicBezTo>
                    <a:pt x="9280583" y="604520"/>
                    <a:pt x="9224703" y="660400"/>
                    <a:pt x="9156123" y="660400"/>
                  </a:cubicBezTo>
                  <a:close/>
                </a:path>
              </a:pathLst>
            </a:custGeom>
            <a:solidFill>
              <a:srgbClr val="263F6B"/>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57844">
            <a:off x="9512680" y="3250647"/>
            <a:ext cx="2114822" cy="853619"/>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154055"/>
            <a:ext cx="2180910" cy="2770209"/>
          </a:xfrm>
          <a:prstGeom prst="rect">
            <a:avLst/>
          </a:prstGeom>
        </p:spPr>
      </p:pic>
    </p:spTree>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379379" y="3333611"/>
            <a:ext cx="25783492" cy="10676265"/>
          </a:xfrm>
          <a:prstGeom prst="rect">
            <a:avLst/>
          </a:prstGeom>
          <a:solidFill>
            <a:srgbClr val="545454">
              <a:alpha val="4706"/>
            </a:srgbClr>
          </a:solidFill>
        </p:spPr>
      </p:sp>
      <p:sp>
        <p:nvSpPr>
          <p:cNvPr id="3" name="AutoShape 3"/>
          <p:cNvSpPr/>
          <p:nvPr/>
        </p:nvSpPr>
        <p:spPr>
          <a:xfrm>
            <a:off x="392224" y="9710084"/>
            <a:ext cx="16230600" cy="47625"/>
          </a:xfrm>
          <a:prstGeom prst="line">
            <a:avLst/>
          </a:prstGeom>
          <a:ln w="95250" cap="rnd">
            <a:solidFill>
              <a:srgbClr val="000000"/>
            </a:solidFill>
            <a:prstDash val="solid"/>
            <a:headEnd type="none" w="sm" len="sm"/>
            <a:tailEnd type="none" w="sm" len="sm"/>
          </a:ln>
        </p:spPr>
      </p:sp>
      <p:grpSp>
        <p:nvGrpSpPr>
          <p:cNvPr id="4" name="Group 4"/>
          <p:cNvGrpSpPr/>
          <p:nvPr/>
        </p:nvGrpSpPr>
        <p:grpSpPr>
          <a:xfrm>
            <a:off x="-196042" y="-194481"/>
            <a:ext cx="18680084" cy="10719074"/>
            <a:chOff x="0" y="0"/>
            <a:chExt cx="4080616" cy="2341554"/>
          </a:xfrm>
        </p:grpSpPr>
        <p:sp>
          <p:nvSpPr>
            <p:cNvPr id="5" name="Freeform 5"/>
            <p:cNvSpPr/>
            <p:nvPr/>
          </p:nvSpPr>
          <p:spPr>
            <a:xfrm>
              <a:off x="0" y="0"/>
              <a:ext cx="4080616" cy="2341554"/>
            </a:xfrm>
            <a:custGeom>
              <a:avLst/>
              <a:gdLst/>
              <a:ahLst/>
              <a:cxnLst/>
              <a:rect l="l" t="t" r="r" b="b"/>
              <a:pathLst>
                <a:path w="4080616" h="2341554">
                  <a:moveTo>
                    <a:pt x="3956156" y="2341554"/>
                  </a:moveTo>
                  <a:lnTo>
                    <a:pt x="124460" y="2341554"/>
                  </a:lnTo>
                  <a:cubicBezTo>
                    <a:pt x="55880" y="2341554"/>
                    <a:pt x="0" y="2285674"/>
                    <a:pt x="0" y="2217094"/>
                  </a:cubicBezTo>
                  <a:lnTo>
                    <a:pt x="0" y="124460"/>
                  </a:lnTo>
                  <a:cubicBezTo>
                    <a:pt x="0" y="55880"/>
                    <a:pt x="55880" y="0"/>
                    <a:pt x="124460" y="0"/>
                  </a:cubicBezTo>
                  <a:lnTo>
                    <a:pt x="3956156" y="0"/>
                  </a:lnTo>
                  <a:cubicBezTo>
                    <a:pt x="4024736" y="0"/>
                    <a:pt x="4080616" y="55880"/>
                    <a:pt x="4080616" y="124460"/>
                  </a:cubicBezTo>
                  <a:lnTo>
                    <a:pt x="4080616" y="2217094"/>
                  </a:lnTo>
                  <a:cubicBezTo>
                    <a:pt x="4080616" y="2285674"/>
                    <a:pt x="4024736" y="2341554"/>
                    <a:pt x="3956156" y="2341554"/>
                  </a:cubicBezTo>
                  <a:close/>
                </a:path>
              </a:pathLst>
            </a:custGeom>
            <a:solidFill>
              <a:srgbClr val="263F6B">
                <a:alpha val="8627"/>
              </a:srgbClr>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92084" y="1111866"/>
            <a:ext cx="1971199" cy="200770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08005" y="1028700"/>
            <a:ext cx="1579438" cy="1608687"/>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64399" y="4316564"/>
            <a:ext cx="646089" cy="658053"/>
          </a:xfrm>
          <a:prstGeom prst="rect">
            <a:avLst/>
          </a:prstGeom>
        </p:spPr>
      </p:pic>
      <p:sp>
        <p:nvSpPr>
          <p:cNvPr id="9" name="TextBox 9"/>
          <p:cNvSpPr txBox="1"/>
          <p:nvPr/>
        </p:nvSpPr>
        <p:spPr>
          <a:xfrm>
            <a:off x="1593760" y="723621"/>
            <a:ext cx="14018125" cy="919364"/>
          </a:xfrm>
          <a:prstGeom prst="rect">
            <a:avLst/>
          </a:prstGeom>
        </p:spPr>
        <p:txBody>
          <a:bodyPr lIns="0" tIns="0" rIns="0" bIns="0" rtlCol="0" anchor="t">
            <a:spAutoFit/>
          </a:bodyPr>
          <a:lstStyle/>
          <a:p>
            <a:pPr algn="ctr">
              <a:lnSpc>
                <a:spcPts val="6855"/>
              </a:lnSpc>
            </a:pPr>
            <a:r>
              <a:rPr lang="en-US" sz="6995" spc="-412">
                <a:solidFill>
                  <a:srgbClr val="263F6B"/>
                </a:solidFill>
                <a:latin typeface="Montserrat Extra-Bold"/>
              </a:rPr>
              <a:t>MAJOR REQUIREMENTS </a:t>
            </a:r>
          </a:p>
        </p:txBody>
      </p:sp>
      <p:sp>
        <p:nvSpPr>
          <p:cNvPr id="10" name="TextBox 10"/>
          <p:cNvSpPr txBox="1"/>
          <p:nvPr/>
        </p:nvSpPr>
        <p:spPr>
          <a:xfrm>
            <a:off x="2585937" y="2208589"/>
            <a:ext cx="11140153" cy="5783263"/>
          </a:xfrm>
          <a:prstGeom prst="rect">
            <a:avLst/>
          </a:prstGeom>
        </p:spPr>
        <p:txBody>
          <a:bodyPr lIns="0" tIns="0" rIns="0" bIns="0" rtlCol="0" anchor="t">
            <a:spAutoFit/>
          </a:bodyPr>
          <a:lstStyle/>
          <a:p>
            <a:pPr marL="1014724" lvl="1" indent="-507362">
              <a:lnSpc>
                <a:spcPts val="6814"/>
              </a:lnSpc>
              <a:buFont typeface="Arial"/>
              <a:buChar char="•"/>
            </a:pPr>
            <a:r>
              <a:rPr lang="en-US" sz="4699">
                <a:solidFill>
                  <a:srgbClr val="706F2A"/>
                </a:solidFill>
                <a:latin typeface="Montserrat Extra-Bold"/>
              </a:rPr>
              <a:t>User friendly </a:t>
            </a:r>
          </a:p>
          <a:p>
            <a:pPr marL="1014724" lvl="1" indent="-507362">
              <a:lnSpc>
                <a:spcPts val="6814"/>
              </a:lnSpc>
              <a:buFont typeface="Arial"/>
              <a:buChar char="•"/>
            </a:pPr>
            <a:r>
              <a:rPr lang="en-US" sz="4699">
                <a:solidFill>
                  <a:srgbClr val="706F2A"/>
                </a:solidFill>
                <a:latin typeface="Montserrat Extra-Bold"/>
              </a:rPr>
              <a:t>Integration with existing  entry -exit methodology </a:t>
            </a:r>
          </a:p>
          <a:p>
            <a:pPr marL="1014724" lvl="1" indent="-507362">
              <a:lnSpc>
                <a:spcPts val="6814"/>
              </a:lnSpc>
              <a:buFont typeface="Arial"/>
              <a:buChar char="•"/>
            </a:pPr>
            <a:r>
              <a:rPr lang="en-US" sz="4699">
                <a:solidFill>
                  <a:srgbClr val="706F2A"/>
                </a:solidFill>
                <a:latin typeface="Montserrat Extra-Bold"/>
              </a:rPr>
              <a:t>Availabilty</a:t>
            </a:r>
          </a:p>
          <a:p>
            <a:pPr marL="1014724" lvl="1" indent="-507362">
              <a:lnSpc>
                <a:spcPts val="6814"/>
              </a:lnSpc>
              <a:buFont typeface="Arial"/>
              <a:buChar char="•"/>
            </a:pPr>
            <a:r>
              <a:rPr lang="en-US" sz="4699">
                <a:solidFill>
                  <a:srgbClr val="706F2A"/>
                </a:solidFill>
                <a:latin typeface="Montserrat Extra-Bold"/>
              </a:rPr>
              <a:t>Optimize Storage capacity</a:t>
            </a:r>
          </a:p>
          <a:p>
            <a:pPr>
              <a:lnSpc>
                <a:spcPts val="6814"/>
              </a:lnSpc>
            </a:pPr>
            <a:endParaRPr lang="en-US" sz="4699">
              <a:solidFill>
                <a:srgbClr val="706F2A"/>
              </a:solidFill>
              <a:latin typeface="Montserrat Extra-Bold"/>
            </a:endParaRPr>
          </a:p>
          <a:p>
            <a:pPr algn="ctr">
              <a:lnSpc>
                <a:spcPts val="5220"/>
              </a:lnSpc>
            </a:pPr>
            <a:endParaRPr lang="en-US" sz="4699">
              <a:solidFill>
                <a:srgbClr val="706F2A"/>
              </a:solidFill>
              <a:latin typeface="Montserrat Extra-Bo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379379" y="3333611"/>
            <a:ext cx="25783492" cy="10676265"/>
          </a:xfrm>
          <a:prstGeom prst="rect">
            <a:avLst/>
          </a:prstGeom>
          <a:solidFill>
            <a:srgbClr val="545454">
              <a:alpha val="4706"/>
            </a:srgbClr>
          </a:solidFill>
        </p:spPr>
      </p:sp>
      <p:sp>
        <p:nvSpPr>
          <p:cNvPr id="3" name="AutoShape 3"/>
          <p:cNvSpPr/>
          <p:nvPr/>
        </p:nvSpPr>
        <p:spPr>
          <a:xfrm>
            <a:off x="392224" y="9710084"/>
            <a:ext cx="16230600" cy="47625"/>
          </a:xfrm>
          <a:prstGeom prst="line">
            <a:avLst/>
          </a:prstGeom>
          <a:ln w="95250" cap="rnd">
            <a:solidFill>
              <a:srgbClr val="000000"/>
            </a:solidFill>
            <a:prstDash val="solid"/>
            <a:headEnd type="none" w="sm" len="sm"/>
            <a:tailEnd type="none" w="sm" len="sm"/>
          </a:ln>
        </p:spPr>
      </p:sp>
      <p:grpSp>
        <p:nvGrpSpPr>
          <p:cNvPr id="4" name="Group 4"/>
          <p:cNvGrpSpPr/>
          <p:nvPr/>
        </p:nvGrpSpPr>
        <p:grpSpPr>
          <a:xfrm>
            <a:off x="2330246" y="9406768"/>
            <a:ext cx="511382" cy="51138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6" name="Group 6"/>
          <p:cNvGrpSpPr/>
          <p:nvPr/>
        </p:nvGrpSpPr>
        <p:grpSpPr>
          <a:xfrm>
            <a:off x="5807329" y="9406768"/>
            <a:ext cx="511382" cy="511382"/>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8" name="Group 8"/>
          <p:cNvGrpSpPr/>
          <p:nvPr/>
        </p:nvGrpSpPr>
        <p:grpSpPr>
          <a:xfrm>
            <a:off x="12277428" y="9549643"/>
            <a:ext cx="511382" cy="51138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10" name="Group 10"/>
          <p:cNvGrpSpPr/>
          <p:nvPr/>
        </p:nvGrpSpPr>
        <p:grpSpPr>
          <a:xfrm>
            <a:off x="9144000" y="9406768"/>
            <a:ext cx="511382" cy="511382"/>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12" name="Group 12"/>
          <p:cNvGrpSpPr/>
          <p:nvPr/>
        </p:nvGrpSpPr>
        <p:grpSpPr>
          <a:xfrm>
            <a:off x="-451754" y="-314330"/>
            <a:ext cx="18288000" cy="10915660"/>
            <a:chOff x="0" y="0"/>
            <a:chExt cx="3994966" cy="2384498"/>
          </a:xfrm>
        </p:grpSpPr>
        <p:sp>
          <p:nvSpPr>
            <p:cNvPr id="13" name="Freeform 13"/>
            <p:cNvSpPr/>
            <p:nvPr/>
          </p:nvSpPr>
          <p:spPr>
            <a:xfrm>
              <a:off x="0" y="0"/>
              <a:ext cx="3994966" cy="2384498"/>
            </a:xfrm>
            <a:custGeom>
              <a:avLst/>
              <a:gdLst/>
              <a:ahLst/>
              <a:cxnLst/>
              <a:rect l="l" t="t" r="r" b="b"/>
              <a:pathLst>
                <a:path w="3994966" h="2384498">
                  <a:moveTo>
                    <a:pt x="3870506" y="2384497"/>
                  </a:moveTo>
                  <a:lnTo>
                    <a:pt x="124460" y="2384497"/>
                  </a:lnTo>
                  <a:cubicBezTo>
                    <a:pt x="55880" y="2384497"/>
                    <a:pt x="0" y="2328618"/>
                    <a:pt x="0" y="2260037"/>
                  </a:cubicBezTo>
                  <a:lnTo>
                    <a:pt x="0" y="124460"/>
                  </a:lnTo>
                  <a:cubicBezTo>
                    <a:pt x="0" y="55880"/>
                    <a:pt x="55880" y="0"/>
                    <a:pt x="124460" y="0"/>
                  </a:cubicBezTo>
                  <a:lnTo>
                    <a:pt x="3870506" y="0"/>
                  </a:lnTo>
                  <a:cubicBezTo>
                    <a:pt x="3939086" y="0"/>
                    <a:pt x="3994966" y="55880"/>
                    <a:pt x="3994966" y="124460"/>
                  </a:cubicBezTo>
                  <a:lnTo>
                    <a:pt x="3994966" y="2260038"/>
                  </a:lnTo>
                  <a:cubicBezTo>
                    <a:pt x="3994966" y="2328618"/>
                    <a:pt x="3939086" y="2384498"/>
                    <a:pt x="3870506" y="2384498"/>
                  </a:cubicBezTo>
                  <a:close/>
                </a:path>
              </a:pathLst>
            </a:custGeom>
            <a:solidFill>
              <a:srgbClr val="263F6B">
                <a:alpha val="8627"/>
              </a:srgbClr>
            </a:solidFill>
          </p:spPr>
        </p:sp>
      </p:grpSp>
      <p:grpSp>
        <p:nvGrpSpPr>
          <p:cNvPr id="14" name="Group 14"/>
          <p:cNvGrpSpPr/>
          <p:nvPr/>
        </p:nvGrpSpPr>
        <p:grpSpPr>
          <a:xfrm>
            <a:off x="15287578" y="9478206"/>
            <a:ext cx="511382" cy="51138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08005" y="1028700"/>
            <a:ext cx="1579438" cy="1608687"/>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64399" y="4316564"/>
            <a:ext cx="646089" cy="658053"/>
          </a:xfrm>
          <a:prstGeom prst="rect">
            <a:avLst/>
          </a:prstGeom>
        </p:spPr>
      </p:pic>
      <p:sp>
        <p:nvSpPr>
          <p:cNvPr id="18" name="TextBox 18"/>
          <p:cNvSpPr txBox="1"/>
          <p:nvPr/>
        </p:nvSpPr>
        <p:spPr>
          <a:xfrm>
            <a:off x="1269453" y="764676"/>
            <a:ext cx="14018125" cy="642348"/>
          </a:xfrm>
          <a:prstGeom prst="rect">
            <a:avLst/>
          </a:prstGeom>
        </p:spPr>
        <p:txBody>
          <a:bodyPr lIns="0" tIns="0" rIns="0" bIns="0" rtlCol="0" anchor="t">
            <a:spAutoFit/>
          </a:bodyPr>
          <a:lstStyle/>
          <a:p>
            <a:pPr algn="ctr">
              <a:lnSpc>
                <a:spcPts val="4895"/>
              </a:lnSpc>
            </a:pPr>
            <a:r>
              <a:rPr lang="en-US" sz="4995" spc="-294">
                <a:solidFill>
                  <a:srgbClr val="263F6B"/>
                </a:solidFill>
                <a:latin typeface="Montserrat Extra-Bold"/>
              </a:rPr>
              <a:t>MAJOR REQUIREMENTS </a:t>
            </a:r>
          </a:p>
        </p:txBody>
      </p:sp>
      <p:sp>
        <p:nvSpPr>
          <p:cNvPr id="19" name="TextBox 19"/>
          <p:cNvSpPr txBox="1"/>
          <p:nvPr/>
        </p:nvSpPr>
        <p:spPr>
          <a:xfrm>
            <a:off x="1028700" y="2448936"/>
            <a:ext cx="13776929" cy="6886007"/>
          </a:xfrm>
          <a:prstGeom prst="rect">
            <a:avLst/>
          </a:prstGeom>
        </p:spPr>
        <p:txBody>
          <a:bodyPr lIns="0" tIns="0" rIns="0" bIns="0" rtlCol="0" anchor="t">
            <a:spAutoFit/>
          </a:bodyPr>
          <a:lstStyle/>
          <a:p>
            <a:pPr>
              <a:lnSpc>
                <a:spcPts val="6090"/>
              </a:lnSpc>
            </a:pPr>
            <a:endParaRPr/>
          </a:p>
          <a:p>
            <a:pPr marL="1011485" lvl="1" indent="-505743">
              <a:lnSpc>
                <a:spcPts val="6090"/>
              </a:lnSpc>
              <a:buFont typeface="Arial"/>
              <a:buChar char="•"/>
            </a:pPr>
            <a:r>
              <a:rPr lang="en-US" sz="4684" spc="93">
                <a:solidFill>
                  <a:srgbClr val="706F2A"/>
                </a:solidFill>
                <a:latin typeface="Montserrat Extra-Bold"/>
              </a:rPr>
              <a:t>Optimize Storage capacity</a:t>
            </a:r>
          </a:p>
          <a:p>
            <a:pPr marL="1011485" lvl="1" indent="-505743">
              <a:lnSpc>
                <a:spcPts val="6090"/>
              </a:lnSpc>
              <a:buFont typeface="Arial"/>
              <a:buChar char="•"/>
            </a:pPr>
            <a:r>
              <a:rPr lang="en-US" sz="4684" spc="93">
                <a:solidFill>
                  <a:srgbClr val="706F2A"/>
                </a:solidFill>
                <a:latin typeface="Montserrat Extra-Bold"/>
              </a:rPr>
              <a:t>Safe and secure use</a:t>
            </a:r>
          </a:p>
          <a:p>
            <a:pPr marL="1011485" lvl="1" indent="-505743">
              <a:lnSpc>
                <a:spcPts val="6090"/>
              </a:lnSpc>
              <a:buFont typeface="Arial"/>
              <a:buChar char="•"/>
            </a:pPr>
            <a:r>
              <a:rPr lang="en-US" sz="4684" spc="93">
                <a:solidFill>
                  <a:srgbClr val="706F2A"/>
                </a:solidFill>
                <a:latin typeface="Montserrat Extra-Bold"/>
              </a:rPr>
              <a:t>Maintainable</a:t>
            </a:r>
          </a:p>
          <a:p>
            <a:pPr marL="1011485" lvl="1" indent="-505743">
              <a:lnSpc>
                <a:spcPts val="6090"/>
              </a:lnSpc>
              <a:buFont typeface="Arial"/>
              <a:buChar char="•"/>
            </a:pPr>
            <a:r>
              <a:rPr lang="en-US" sz="4684" spc="93">
                <a:solidFill>
                  <a:srgbClr val="706F2A"/>
                </a:solidFill>
                <a:latin typeface="Montserrat Extra-Bold"/>
              </a:rPr>
              <a:t>Customizable to college needs</a:t>
            </a:r>
          </a:p>
          <a:p>
            <a:pPr marL="1011485" lvl="1" indent="-505743">
              <a:lnSpc>
                <a:spcPts val="6090"/>
              </a:lnSpc>
              <a:buFont typeface="Arial"/>
              <a:buChar char="•"/>
            </a:pPr>
            <a:r>
              <a:rPr lang="en-US" sz="4684" spc="93">
                <a:solidFill>
                  <a:srgbClr val="706F2A"/>
                </a:solidFill>
                <a:latin typeface="Montserrat Extra-Bold"/>
              </a:rPr>
              <a:t>Support for multiple entry and exit points.</a:t>
            </a:r>
          </a:p>
          <a:p>
            <a:pPr marL="1011485" lvl="1" indent="-505743">
              <a:lnSpc>
                <a:spcPts val="6090"/>
              </a:lnSpc>
              <a:buFont typeface="Arial"/>
              <a:buChar char="•"/>
            </a:pPr>
            <a:r>
              <a:rPr lang="en-US" sz="4684" spc="93">
                <a:solidFill>
                  <a:srgbClr val="706F2A"/>
                </a:solidFill>
                <a:latin typeface="Montserrat Extra-Bold"/>
              </a:rPr>
              <a:t>Analytics capabilities</a:t>
            </a:r>
          </a:p>
          <a:p>
            <a:pPr>
              <a:lnSpc>
                <a:spcPts val="6090"/>
              </a:lnSpc>
            </a:pPr>
            <a:endParaRPr lang="en-US" sz="4684" spc="93">
              <a:solidFill>
                <a:srgbClr val="706F2A"/>
              </a:solidFill>
              <a:latin typeface="Montserrat Extra-Bold"/>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171" y="1176595"/>
            <a:ext cx="1783058" cy="29501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156196"/>
            <a:ext cx="1783058" cy="295015"/>
          </a:xfrm>
          <a:prstGeom prst="rect">
            <a:avLst/>
          </a:prstGeom>
        </p:spPr>
      </p:pic>
      <p:sp>
        <p:nvSpPr>
          <p:cNvPr id="5" name="AutoShape 5"/>
          <p:cNvSpPr/>
          <p:nvPr/>
        </p:nvSpPr>
        <p:spPr>
          <a:xfrm>
            <a:off x="1028700" y="9591065"/>
            <a:ext cx="16230600" cy="1351653"/>
          </a:xfrm>
          <a:prstGeom prst="rect">
            <a:avLst/>
          </a:prstGeom>
          <a:solidFill>
            <a:srgbClr val="213559"/>
          </a:solidFill>
        </p:spPr>
      </p:sp>
      <p:sp>
        <p:nvSpPr>
          <p:cNvPr id="6" name="AutoShape 6"/>
          <p:cNvSpPr/>
          <p:nvPr/>
        </p:nvSpPr>
        <p:spPr>
          <a:xfrm>
            <a:off x="1028700" y="-675827"/>
            <a:ext cx="16230600" cy="1351653"/>
          </a:xfrm>
          <a:prstGeom prst="rect">
            <a:avLst/>
          </a:prstGeom>
          <a:solidFill>
            <a:srgbClr val="213559"/>
          </a:solidFill>
        </p:spPr>
      </p:sp>
      <p:pic>
        <p:nvPicPr>
          <p:cNvPr id="7" name="Picture 7"/>
          <p:cNvPicPr>
            <a:picLocks noChangeAspect="1"/>
          </p:cNvPicPr>
          <p:nvPr/>
        </p:nvPicPr>
        <p:blipFill>
          <a:blip r:embed="rId4"/>
          <a:srcRect l="28334"/>
          <a:stretch>
            <a:fillRect/>
          </a:stretch>
        </p:blipFill>
        <p:spPr>
          <a:xfrm>
            <a:off x="13156701" y="2338547"/>
            <a:ext cx="4850058" cy="3600928"/>
          </a:xfrm>
          <a:prstGeom prst="rect">
            <a:avLst/>
          </a:prstGeom>
        </p:spPr>
      </p:pic>
      <p:pic>
        <p:nvPicPr>
          <p:cNvPr id="8" name="Picture 8"/>
          <p:cNvPicPr>
            <a:picLocks noChangeAspect="1"/>
          </p:cNvPicPr>
          <p:nvPr/>
        </p:nvPicPr>
        <p:blipFill>
          <a:blip r:embed="rId5"/>
          <a:srcRect/>
          <a:stretch>
            <a:fillRect/>
          </a:stretch>
        </p:blipFill>
        <p:spPr>
          <a:xfrm>
            <a:off x="11566458" y="6180554"/>
            <a:ext cx="3593775" cy="3077746"/>
          </a:xfrm>
          <a:prstGeom prst="rect">
            <a:avLst/>
          </a:prstGeom>
        </p:spPr>
      </p:pic>
      <p:pic>
        <p:nvPicPr>
          <p:cNvPr id="9" name="Picture 9"/>
          <p:cNvPicPr>
            <a:picLocks noChangeAspect="1"/>
          </p:cNvPicPr>
          <p:nvPr/>
        </p:nvPicPr>
        <p:blipFill>
          <a:blip r:embed="rId6"/>
          <a:srcRect l="59197"/>
          <a:stretch>
            <a:fillRect/>
          </a:stretch>
        </p:blipFill>
        <p:spPr>
          <a:xfrm>
            <a:off x="9409555" y="1471610"/>
            <a:ext cx="3397653" cy="2962416"/>
          </a:xfrm>
          <a:prstGeom prst="rect">
            <a:avLst/>
          </a:prstGeom>
        </p:spPr>
      </p:pic>
      <p:sp>
        <p:nvSpPr>
          <p:cNvPr id="10" name="TextBox 10"/>
          <p:cNvSpPr txBox="1"/>
          <p:nvPr/>
        </p:nvSpPr>
        <p:spPr>
          <a:xfrm>
            <a:off x="2241524" y="1338520"/>
            <a:ext cx="8525944" cy="1000027"/>
          </a:xfrm>
          <a:prstGeom prst="rect">
            <a:avLst/>
          </a:prstGeom>
        </p:spPr>
        <p:txBody>
          <a:bodyPr lIns="0" tIns="0" rIns="0" bIns="0" rtlCol="0" anchor="t">
            <a:spAutoFit/>
          </a:bodyPr>
          <a:lstStyle/>
          <a:p>
            <a:pPr>
              <a:lnSpc>
                <a:spcPts val="7518"/>
              </a:lnSpc>
            </a:pPr>
            <a:r>
              <a:rPr lang="en-US" sz="7672" spc="-452">
                <a:solidFill>
                  <a:srgbClr val="263F6B"/>
                </a:solidFill>
                <a:latin typeface="Montserrat Extra-Bold Italics"/>
              </a:rPr>
              <a:t>KEY DESIGN </a:t>
            </a:r>
          </a:p>
        </p:txBody>
      </p:sp>
      <p:sp>
        <p:nvSpPr>
          <p:cNvPr id="11" name="TextBox 11"/>
          <p:cNvSpPr txBox="1"/>
          <p:nvPr/>
        </p:nvSpPr>
        <p:spPr>
          <a:xfrm>
            <a:off x="1420130" y="3326093"/>
            <a:ext cx="9347338" cy="3892771"/>
          </a:xfrm>
          <a:prstGeom prst="rect">
            <a:avLst/>
          </a:prstGeom>
        </p:spPr>
        <p:txBody>
          <a:bodyPr lIns="0" tIns="0" rIns="0" bIns="0" rtlCol="0" anchor="t">
            <a:spAutoFit/>
          </a:bodyPr>
          <a:lstStyle/>
          <a:p>
            <a:pPr marL="1021768" lvl="1" indent="-510884">
              <a:lnSpc>
                <a:spcPts val="6152"/>
              </a:lnSpc>
              <a:buFont typeface="Arial"/>
              <a:buChar char="•"/>
            </a:pPr>
            <a:r>
              <a:rPr lang="en-US" sz="4732" spc="94">
                <a:solidFill>
                  <a:srgbClr val="000000"/>
                </a:solidFill>
                <a:latin typeface="DM Sans Bold"/>
              </a:rPr>
              <a:t>Modular and Scalable Architecture​​</a:t>
            </a:r>
          </a:p>
          <a:p>
            <a:pPr marL="1021768" lvl="1" indent="-510884">
              <a:lnSpc>
                <a:spcPts val="6152"/>
              </a:lnSpc>
              <a:buFont typeface="Arial"/>
              <a:buChar char="•"/>
            </a:pPr>
            <a:r>
              <a:rPr lang="en-US" sz="4732" spc="94">
                <a:solidFill>
                  <a:srgbClr val="000000"/>
                </a:solidFill>
                <a:latin typeface="DM Sans Bold"/>
              </a:rPr>
              <a:t>User-friendly Design​</a:t>
            </a:r>
          </a:p>
          <a:p>
            <a:pPr marL="1021768" lvl="1" indent="-510884">
              <a:lnSpc>
                <a:spcPts val="6152"/>
              </a:lnSpc>
              <a:buFont typeface="Arial"/>
              <a:buChar char="•"/>
            </a:pPr>
            <a:r>
              <a:rPr lang="en-US" sz="4732" spc="94">
                <a:solidFill>
                  <a:srgbClr val="000000"/>
                </a:solidFill>
                <a:latin typeface="DM Sans Bold"/>
              </a:rPr>
              <a:t>Data Security and Privacy</a:t>
            </a:r>
          </a:p>
          <a:p>
            <a:pPr>
              <a:lnSpc>
                <a:spcPts val="6152"/>
              </a:lnSpc>
            </a:pPr>
            <a:endParaRPr lang="en-US" sz="4732" spc="94">
              <a:solidFill>
                <a:srgbClr val="000000"/>
              </a:solidFill>
              <a:latin typeface="DM Sans Bold"/>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53514">
            <a:off x="14341835" y="313462"/>
            <a:ext cx="1213285" cy="114269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34833">
            <a:off x="8714751" y="8831491"/>
            <a:ext cx="2114822" cy="85361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63652" y="-121720"/>
            <a:ext cx="1584825" cy="2013057"/>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13457" y="-356404"/>
            <a:ext cx="2180910" cy="2770209"/>
          </a:xfrm>
          <a:prstGeom prst="rect">
            <a:avLst/>
          </a:prstGeom>
        </p:spPr>
      </p:pic>
      <p:grpSp>
        <p:nvGrpSpPr>
          <p:cNvPr id="6" name="Group 6"/>
          <p:cNvGrpSpPr>
            <a:grpSpLocks noChangeAspect="1"/>
          </p:cNvGrpSpPr>
          <p:nvPr/>
        </p:nvGrpSpPr>
        <p:grpSpPr>
          <a:xfrm>
            <a:off x="423074" y="4162138"/>
            <a:ext cx="5326653" cy="5305845"/>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2221" r="-12221"/>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91B25"/>
            </a:solidFill>
          </p:spPr>
        </p:sp>
      </p:grpSp>
      <p:grpSp>
        <p:nvGrpSpPr>
          <p:cNvPr id="9" name="Group 9"/>
          <p:cNvGrpSpPr>
            <a:grpSpLocks noChangeAspect="1"/>
          </p:cNvGrpSpPr>
          <p:nvPr/>
        </p:nvGrpSpPr>
        <p:grpSpPr>
          <a:xfrm>
            <a:off x="6711748" y="2867917"/>
            <a:ext cx="5326653" cy="5305845"/>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66759" r="-27042"/>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91B25"/>
            </a:solidFill>
          </p:spPr>
        </p:sp>
      </p:grpSp>
      <p:grpSp>
        <p:nvGrpSpPr>
          <p:cNvPr id="12" name="Group 12"/>
          <p:cNvGrpSpPr>
            <a:grpSpLocks noChangeAspect="1"/>
          </p:cNvGrpSpPr>
          <p:nvPr/>
        </p:nvGrpSpPr>
        <p:grpSpPr>
          <a:xfrm>
            <a:off x="12409871" y="4761381"/>
            <a:ext cx="5326653" cy="5305845"/>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4665" r="-24665"/>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91B25"/>
            </a:solidFill>
          </p:spPr>
        </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72890" y="-679142"/>
            <a:ext cx="2180910" cy="2770209"/>
          </a:xfrm>
          <a:prstGeom prst="rect">
            <a:avLst/>
          </a:prstGeom>
        </p:spPr>
      </p:pic>
      <p:sp>
        <p:nvSpPr>
          <p:cNvPr id="16" name="TextBox 16"/>
          <p:cNvSpPr txBox="1"/>
          <p:nvPr/>
        </p:nvSpPr>
        <p:spPr>
          <a:xfrm>
            <a:off x="355669" y="2375081"/>
            <a:ext cx="5394057" cy="1464944"/>
          </a:xfrm>
          <a:prstGeom prst="rect">
            <a:avLst/>
          </a:prstGeom>
        </p:spPr>
        <p:txBody>
          <a:bodyPr lIns="0" tIns="0" rIns="0" bIns="0" rtlCol="0" anchor="t">
            <a:spAutoFit/>
          </a:bodyPr>
          <a:lstStyle/>
          <a:p>
            <a:pPr algn="ctr">
              <a:lnSpc>
                <a:spcPts val="5863"/>
              </a:lnSpc>
              <a:spcBef>
                <a:spcPct val="0"/>
              </a:spcBef>
            </a:pPr>
            <a:r>
              <a:rPr lang="en-US" sz="4510" spc="90">
                <a:solidFill>
                  <a:srgbClr val="000000"/>
                </a:solidFill>
                <a:latin typeface="Montserrat Extra-Bold"/>
              </a:rPr>
              <a:t>Integration with </a:t>
            </a:r>
          </a:p>
          <a:p>
            <a:pPr algn="ctr">
              <a:lnSpc>
                <a:spcPts val="5863"/>
              </a:lnSpc>
              <a:spcBef>
                <a:spcPct val="0"/>
              </a:spcBef>
            </a:pPr>
            <a:r>
              <a:rPr lang="en-US" sz="4510" spc="90">
                <a:solidFill>
                  <a:srgbClr val="000000"/>
                </a:solidFill>
                <a:latin typeface="Montserrat Extra-Bold"/>
              </a:rPr>
              <a:t>Existing Systems</a:t>
            </a:r>
          </a:p>
        </p:txBody>
      </p:sp>
      <p:sp>
        <p:nvSpPr>
          <p:cNvPr id="17" name="TextBox 17"/>
          <p:cNvSpPr txBox="1"/>
          <p:nvPr/>
        </p:nvSpPr>
        <p:spPr>
          <a:xfrm>
            <a:off x="6340277" y="739862"/>
            <a:ext cx="6008026" cy="1447801"/>
          </a:xfrm>
          <a:prstGeom prst="rect">
            <a:avLst/>
          </a:prstGeom>
        </p:spPr>
        <p:txBody>
          <a:bodyPr lIns="0" tIns="0" rIns="0" bIns="0" rtlCol="0" anchor="t">
            <a:spAutoFit/>
          </a:bodyPr>
          <a:lstStyle/>
          <a:p>
            <a:pPr algn="ctr">
              <a:lnSpc>
                <a:spcPts val="5849"/>
              </a:lnSpc>
              <a:spcBef>
                <a:spcPct val="0"/>
              </a:spcBef>
            </a:pPr>
            <a:r>
              <a:rPr lang="en-US" sz="4499" spc="89">
                <a:solidFill>
                  <a:srgbClr val="000000"/>
                </a:solidFill>
                <a:latin typeface="Montserrat Extra-Bold"/>
              </a:rPr>
              <a:t>Real-time</a:t>
            </a:r>
          </a:p>
          <a:p>
            <a:pPr algn="ctr">
              <a:lnSpc>
                <a:spcPts val="5849"/>
              </a:lnSpc>
              <a:spcBef>
                <a:spcPct val="0"/>
              </a:spcBef>
            </a:pPr>
            <a:r>
              <a:rPr lang="en-US" sz="4499" spc="89">
                <a:solidFill>
                  <a:srgbClr val="000000"/>
                </a:solidFill>
                <a:latin typeface="Montserrat Extra-Bold"/>
              </a:rPr>
              <a:t> Data Management</a:t>
            </a:r>
          </a:p>
        </p:txBody>
      </p:sp>
      <p:sp>
        <p:nvSpPr>
          <p:cNvPr id="18" name="TextBox 18"/>
          <p:cNvSpPr txBox="1"/>
          <p:nvPr/>
        </p:nvSpPr>
        <p:spPr>
          <a:xfrm>
            <a:off x="12536403" y="3026297"/>
            <a:ext cx="4824148" cy="1393191"/>
          </a:xfrm>
          <a:prstGeom prst="rect">
            <a:avLst/>
          </a:prstGeom>
        </p:spPr>
        <p:txBody>
          <a:bodyPr lIns="0" tIns="0" rIns="0" bIns="0" rtlCol="0" anchor="t">
            <a:spAutoFit/>
          </a:bodyPr>
          <a:lstStyle/>
          <a:p>
            <a:pPr algn="ctr">
              <a:lnSpc>
                <a:spcPts val="5589"/>
              </a:lnSpc>
              <a:spcBef>
                <a:spcPct val="0"/>
              </a:spcBef>
            </a:pPr>
            <a:r>
              <a:rPr lang="en-US" sz="4299" spc="85">
                <a:solidFill>
                  <a:srgbClr val="000000"/>
                </a:solidFill>
                <a:latin typeface="Montserrat Extra-Bold"/>
              </a:rPr>
              <a:t>Security and </a:t>
            </a:r>
          </a:p>
          <a:p>
            <a:pPr algn="ctr">
              <a:lnSpc>
                <a:spcPts val="5589"/>
              </a:lnSpc>
              <a:spcBef>
                <a:spcPct val="0"/>
              </a:spcBef>
            </a:pPr>
            <a:r>
              <a:rPr lang="en-US" sz="4299" spc="85">
                <a:solidFill>
                  <a:srgbClr val="000000"/>
                </a:solidFill>
                <a:latin typeface="Montserrat Extra-Bold"/>
              </a:rPr>
              <a:t>Access Controls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6</TotalTime>
  <Words>393</Words>
  <Application>Microsoft Office PowerPoint</Application>
  <PresentationFormat>Custom</PresentationFormat>
  <Paragraphs>95</Paragraphs>
  <Slides>21</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vt:i4>
      </vt:variant>
    </vt:vector>
  </HeadingPairs>
  <TitlesOfParts>
    <vt:vector size="40" baseType="lpstr">
      <vt:lpstr>TT Commons Pro Bold</vt:lpstr>
      <vt:lpstr>Arial</vt:lpstr>
      <vt:lpstr>Canva Sans</vt:lpstr>
      <vt:lpstr>Montserrat Extra-Bold</vt:lpstr>
      <vt:lpstr>Telegraf Medium</vt:lpstr>
      <vt:lpstr>Montserrat Extra-Bold Italics</vt:lpstr>
      <vt:lpstr>Libre Baskerville</vt:lpstr>
      <vt:lpstr>Montserrat</vt:lpstr>
      <vt:lpstr>Canva Sans Bold</vt:lpstr>
      <vt:lpstr>Archivo Black Bold Italics</vt:lpstr>
      <vt:lpstr>DM Sans Bold</vt:lpstr>
      <vt:lpstr>Montserrat Bold</vt:lpstr>
      <vt:lpstr>Moontime</vt:lpstr>
      <vt:lpstr>Montserrat Bold Italics</vt:lpstr>
      <vt:lpstr>Fira Sans Medium</vt:lpstr>
      <vt:lpstr>League Spartan</vt:lpstr>
      <vt:lpstr>TT Commons Pro</vt:lpstr>
      <vt:lpstr>Gill Sans MT</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SMARTEX</dc:title>
  <dc:creator>Danish Mehmood</dc:creator>
  <cp:lastModifiedBy>Danish Mehmood</cp:lastModifiedBy>
  <cp:revision>2</cp:revision>
  <dcterms:created xsi:type="dcterms:W3CDTF">2006-08-16T00:00:00Z</dcterms:created>
  <dcterms:modified xsi:type="dcterms:W3CDTF">2023-04-23T16:06:13Z</dcterms:modified>
  <dc:identifier>DAFf7bY-x1E</dc:identifier>
</cp:coreProperties>
</file>